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DA Hybrid" pitchFamily="2" charset="0"/>
      <p:regular r:id="rId11"/>
    </p:embeddedFont>
    <p:embeddedFont>
      <p:font typeface="Montserrat" pitchFamily="2" charset="0"/>
      <p:regular r:id="rId12"/>
      <p:bold r:id="rId13"/>
      <p:italic r:id="rId14"/>
      <p:boldItalic r:id="rId15"/>
    </p:embeddedFont>
    <p:embeddedFont>
      <p:font typeface="Montserrat Bold" pitchFamily="2" charset="0"/>
      <p:regular r:id="rId16"/>
      <p:bold r:id="rId17"/>
    </p:embeddedFont>
    <p:embeddedFont>
      <p:font typeface="Poppins" pitchFamily="2" charset="0"/>
      <p:regular r:id="rId18"/>
      <p:bold r:id="rId19"/>
      <p:italic r:id="rId20"/>
      <p:boldItalic r:id="rId21"/>
    </p:embeddedFont>
    <p:embeddedFont>
      <p:font typeface="Poppins Bold" pitchFamily="2" charset="0"/>
      <p:regular r:id="rId22"/>
      <p:bold r:id="rId23"/>
    </p:embeddedFont>
    <p:embeddedFont>
      <p:font typeface="PT Sans" panose="020B0503020203020204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59" autoAdjust="0"/>
    <p:restoredTop sz="94576" autoAdjust="0"/>
  </p:normalViewPr>
  <p:slideViewPr>
    <p:cSldViewPr>
      <p:cViewPr varScale="1">
        <p:scale>
          <a:sx n="48" d="100"/>
          <a:sy n="48" d="100"/>
        </p:scale>
        <p:origin x="208" y="1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.svg"/><Relationship Id="rId5" Type="http://schemas.openxmlformats.org/officeDocument/2006/relationships/image" Target="../media/image18.svg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5.sv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7585626"/>
            <a:ext cx="3044921" cy="0"/>
          </a:xfrm>
          <a:prstGeom prst="line">
            <a:avLst/>
          </a:prstGeom>
          <a:ln w="76200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7388051" y="0"/>
            <a:ext cx="10899949" cy="10287000"/>
            <a:chOff x="0" y="0"/>
            <a:chExt cx="861231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61231" cy="812800"/>
            </a:xfrm>
            <a:custGeom>
              <a:avLst/>
              <a:gdLst/>
              <a:ahLst/>
              <a:cxnLst/>
              <a:rect l="l" t="t" r="r" b="b"/>
              <a:pathLst>
                <a:path w="861231" h="812800">
                  <a:moveTo>
                    <a:pt x="0" y="0"/>
                  </a:moveTo>
                  <a:lnTo>
                    <a:pt x="861231" y="0"/>
                  </a:lnTo>
                  <a:lnTo>
                    <a:pt x="861231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73208" r="-15544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388051" y="-3205"/>
            <a:ext cx="10899949" cy="10290205"/>
            <a:chOff x="0" y="0"/>
            <a:chExt cx="2870768" cy="271017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70769" cy="2710177"/>
            </a:xfrm>
            <a:custGeom>
              <a:avLst/>
              <a:gdLst/>
              <a:ahLst/>
              <a:cxnLst/>
              <a:rect l="l" t="t" r="r" b="b"/>
              <a:pathLst>
                <a:path w="2870769" h="2710177">
                  <a:moveTo>
                    <a:pt x="0" y="0"/>
                  </a:moveTo>
                  <a:lnTo>
                    <a:pt x="2870769" y="0"/>
                  </a:lnTo>
                  <a:lnTo>
                    <a:pt x="2870769" y="2710177"/>
                  </a:lnTo>
                  <a:lnTo>
                    <a:pt x="0" y="2710177"/>
                  </a:lnTo>
                  <a:close/>
                </a:path>
              </a:pathLst>
            </a:custGeom>
            <a:gradFill rotWithShape="1">
              <a:gsLst>
                <a:gs pos="0">
                  <a:srgbClr val="141414">
                    <a:alpha val="100000"/>
                  </a:srgbClr>
                </a:gs>
                <a:gs pos="100000">
                  <a:srgbClr val="141414">
                    <a:alpha val="75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525"/>
              <a:ext cx="2870768" cy="27006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10800000" flipH="1">
            <a:off x="728661" y="2919248"/>
            <a:ext cx="980734" cy="980734"/>
          </a:xfrm>
          <a:custGeom>
            <a:avLst/>
            <a:gdLst/>
            <a:ahLst/>
            <a:cxnLst/>
            <a:rect l="l" t="t" r="r" b="b"/>
            <a:pathLst>
              <a:path w="980734" h="980734">
                <a:moveTo>
                  <a:pt x="980734" y="0"/>
                </a:moveTo>
                <a:lnTo>
                  <a:pt x="0" y="0"/>
                </a:lnTo>
                <a:lnTo>
                  <a:pt x="0" y="980734"/>
                </a:lnTo>
                <a:lnTo>
                  <a:pt x="980734" y="980734"/>
                </a:lnTo>
                <a:lnTo>
                  <a:pt x="98073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 rot="5400000">
            <a:off x="8527135" y="-110384"/>
            <a:ext cx="479070" cy="2757238"/>
          </a:xfrm>
          <a:custGeom>
            <a:avLst/>
            <a:gdLst/>
            <a:ahLst/>
            <a:cxnLst/>
            <a:rect l="l" t="t" r="r" b="b"/>
            <a:pathLst>
              <a:path w="479070" h="2757238">
                <a:moveTo>
                  <a:pt x="0" y="0"/>
                </a:moveTo>
                <a:lnTo>
                  <a:pt x="479070" y="0"/>
                </a:lnTo>
                <a:lnTo>
                  <a:pt x="479070" y="2757238"/>
                </a:lnTo>
                <a:lnTo>
                  <a:pt x="0" y="27572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TextBox 10"/>
          <p:cNvSpPr txBox="1"/>
          <p:nvPr/>
        </p:nvSpPr>
        <p:spPr>
          <a:xfrm>
            <a:off x="1028700" y="6113910"/>
            <a:ext cx="11129070" cy="176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4200" dirty="0">
                <a:solidFill>
                  <a:srgbClr val="F4F7FA"/>
                </a:solidFill>
                <a:latin typeface="ADA Hybrid"/>
                <a:ea typeface="ADA Hybrid"/>
                <a:cs typeface="ADA Hybrid"/>
                <a:sym typeface="ADA Hybrid"/>
              </a:rPr>
              <a:t>MACHINE LEARNING &amp; DEEP LEARNING</a:t>
            </a:r>
          </a:p>
          <a:p>
            <a:pPr algn="l">
              <a:lnSpc>
                <a:spcPts val="4620"/>
              </a:lnSpc>
            </a:pPr>
            <a:endParaRPr lang="en-US" sz="4200" dirty="0">
              <a:solidFill>
                <a:srgbClr val="F4F7FA"/>
              </a:solidFill>
              <a:latin typeface="ADA Hybrid"/>
              <a:ea typeface="ADA Hybrid"/>
              <a:cs typeface="ADA Hybrid"/>
              <a:sym typeface="ADA Hybrid"/>
            </a:endParaRPr>
          </a:p>
          <a:p>
            <a:pPr algn="l">
              <a:lnSpc>
                <a:spcPts val="4620"/>
              </a:lnSpc>
            </a:pPr>
            <a:endParaRPr lang="en-US" sz="4200" dirty="0">
              <a:solidFill>
                <a:srgbClr val="F4F7FA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5061291"/>
            <a:ext cx="15310842" cy="180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39"/>
              </a:lnSpc>
            </a:pPr>
            <a:r>
              <a:rPr lang="en-US" sz="6399" dirty="0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FINANCIAL SENTIMENT ANALYSIS </a:t>
            </a:r>
          </a:p>
          <a:p>
            <a:pPr algn="l">
              <a:lnSpc>
                <a:spcPts val="7039"/>
              </a:lnSpc>
            </a:pPr>
            <a:endParaRPr lang="en-US" sz="6399" dirty="0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12" name="Freeform 12"/>
          <p:cNvSpPr/>
          <p:nvPr/>
        </p:nvSpPr>
        <p:spPr>
          <a:xfrm flipH="1">
            <a:off x="14094573" y="6172200"/>
            <a:ext cx="4193427" cy="4114800"/>
          </a:xfrm>
          <a:custGeom>
            <a:avLst/>
            <a:gdLst/>
            <a:ahLst/>
            <a:cxnLst/>
            <a:rect l="l" t="t" r="r" b="b"/>
            <a:pathLst>
              <a:path w="4193427" h="4114800">
                <a:moveTo>
                  <a:pt x="4193427" y="0"/>
                </a:moveTo>
                <a:lnTo>
                  <a:pt x="0" y="0"/>
                </a:lnTo>
                <a:lnTo>
                  <a:pt x="0" y="4114800"/>
                </a:lnTo>
                <a:lnTo>
                  <a:pt x="4193427" y="4114800"/>
                </a:lnTo>
                <a:lnTo>
                  <a:pt x="4193427" y="0"/>
                </a:lnTo>
                <a:close/>
              </a:path>
            </a:pathLst>
          </a:custGeom>
          <a:blipFill>
            <a:blip r:embed="rId7">
              <a:alphaModFix amt="56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3" name="Freeform 13"/>
          <p:cNvSpPr/>
          <p:nvPr/>
        </p:nvSpPr>
        <p:spPr>
          <a:xfrm>
            <a:off x="571135" y="397272"/>
            <a:ext cx="2276521" cy="1052891"/>
          </a:xfrm>
          <a:custGeom>
            <a:avLst/>
            <a:gdLst/>
            <a:ahLst/>
            <a:cxnLst/>
            <a:rect l="l" t="t" r="r" b="b"/>
            <a:pathLst>
              <a:path w="2276521" h="1052891">
                <a:moveTo>
                  <a:pt x="0" y="0"/>
                </a:moveTo>
                <a:lnTo>
                  <a:pt x="2276520" y="0"/>
                </a:lnTo>
                <a:lnTo>
                  <a:pt x="2276520" y="1052891"/>
                </a:lnTo>
                <a:lnTo>
                  <a:pt x="0" y="10528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4" name="TextBox 14"/>
          <p:cNvSpPr txBox="1"/>
          <p:nvPr/>
        </p:nvSpPr>
        <p:spPr>
          <a:xfrm>
            <a:off x="326575" y="9750443"/>
            <a:ext cx="7494091" cy="252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0"/>
              </a:lnSpc>
            </a:pPr>
            <a:r>
              <a:rPr lang="en-US" sz="1900">
                <a:solidFill>
                  <a:srgbClr val="D9D9D9"/>
                </a:solidFill>
                <a:latin typeface="PT Sans"/>
                <a:ea typeface="PT Sans"/>
                <a:cs typeface="PT Sans"/>
                <a:sym typeface="PT Sans"/>
              </a:rPr>
              <a:t>MEHMET TAHA BOYNİKOĞLU - MERVE KEDERSİZ - ELİF HANDE ARSLAN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5391379"/>
            <a:ext cx="3044921" cy="0"/>
          </a:xfrm>
          <a:prstGeom prst="line">
            <a:avLst/>
          </a:prstGeom>
          <a:ln w="76200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028700" y="8779230"/>
            <a:ext cx="3044921" cy="744776"/>
            <a:chOff x="0" y="0"/>
            <a:chExt cx="2855728" cy="6985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55728" cy="698500"/>
            </a:xfrm>
            <a:custGeom>
              <a:avLst/>
              <a:gdLst/>
              <a:ahLst/>
              <a:cxnLst/>
              <a:rect l="l" t="t" r="r" b="b"/>
              <a:pathLst>
                <a:path w="2855728" h="698500">
                  <a:moveTo>
                    <a:pt x="2855728" y="349250"/>
                  </a:moveTo>
                  <a:lnTo>
                    <a:pt x="2652528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2652528" y="0"/>
                  </a:lnTo>
                  <a:lnTo>
                    <a:pt x="2855728" y="349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16B6CE"/>
              </a:soli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9525"/>
              <a:ext cx="2627128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641023" y="9151618"/>
            <a:ext cx="1820274" cy="0"/>
          </a:xfrm>
          <a:prstGeom prst="line">
            <a:avLst/>
          </a:prstGeom>
          <a:ln w="38100" cap="flat">
            <a:solidFill>
              <a:srgbClr val="F4F7F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 rot="-10800000" flipH="1">
            <a:off x="1028700" y="1028700"/>
            <a:ext cx="667194" cy="667194"/>
          </a:xfrm>
          <a:custGeom>
            <a:avLst/>
            <a:gdLst/>
            <a:ahLst/>
            <a:cxnLst/>
            <a:rect l="l" t="t" r="r" b="b"/>
            <a:pathLst>
              <a:path w="667194" h="667194">
                <a:moveTo>
                  <a:pt x="667194" y="0"/>
                </a:moveTo>
                <a:lnTo>
                  <a:pt x="0" y="0"/>
                </a:lnTo>
                <a:lnTo>
                  <a:pt x="0" y="667194"/>
                </a:lnTo>
                <a:lnTo>
                  <a:pt x="667194" y="667194"/>
                </a:lnTo>
                <a:lnTo>
                  <a:pt x="66719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 rot="5400000">
            <a:off x="15641146" y="7640146"/>
            <a:ext cx="479070" cy="2757238"/>
          </a:xfrm>
          <a:custGeom>
            <a:avLst/>
            <a:gdLst/>
            <a:ahLst/>
            <a:cxnLst/>
            <a:rect l="l" t="t" r="r" b="b"/>
            <a:pathLst>
              <a:path w="479070" h="2757238">
                <a:moveTo>
                  <a:pt x="0" y="0"/>
                </a:moveTo>
                <a:lnTo>
                  <a:pt x="479070" y="0"/>
                </a:lnTo>
                <a:lnTo>
                  <a:pt x="479070" y="2757238"/>
                </a:lnTo>
                <a:lnTo>
                  <a:pt x="0" y="2757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 flipH="1" flipV="1">
            <a:off x="14094573" y="0"/>
            <a:ext cx="4193427" cy="4114800"/>
          </a:xfrm>
          <a:custGeom>
            <a:avLst/>
            <a:gdLst/>
            <a:ahLst/>
            <a:cxnLst/>
            <a:rect l="l" t="t" r="r" b="b"/>
            <a:pathLst>
              <a:path w="4193427" h="4114800">
                <a:moveTo>
                  <a:pt x="4193427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93427" y="0"/>
                </a:lnTo>
                <a:lnTo>
                  <a:pt x="4193427" y="4114800"/>
                </a:lnTo>
                <a:close/>
              </a:path>
            </a:pathLst>
          </a:custGeom>
          <a:blipFill>
            <a:blip r:embed="rId6">
              <a:alphaModFix amt="5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8024869" y="23869"/>
            <a:ext cx="10263131" cy="10263131"/>
          </a:xfrm>
          <a:custGeom>
            <a:avLst/>
            <a:gdLst/>
            <a:ahLst/>
            <a:cxnLst/>
            <a:rect l="l" t="t" r="r" b="b"/>
            <a:pathLst>
              <a:path w="10263131" h="10263131">
                <a:moveTo>
                  <a:pt x="0" y="0"/>
                </a:moveTo>
                <a:lnTo>
                  <a:pt x="10263131" y="0"/>
                </a:lnTo>
                <a:lnTo>
                  <a:pt x="10263131" y="10263131"/>
                </a:lnTo>
                <a:lnTo>
                  <a:pt x="0" y="102631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1" name="Group 11"/>
          <p:cNvGrpSpPr/>
          <p:nvPr/>
        </p:nvGrpSpPr>
        <p:grpSpPr>
          <a:xfrm>
            <a:off x="8024869" y="0"/>
            <a:ext cx="7172313" cy="10287000"/>
            <a:chOff x="0" y="0"/>
            <a:chExt cx="1889004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889004" cy="2709333"/>
            </a:xfrm>
            <a:custGeom>
              <a:avLst/>
              <a:gdLst/>
              <a:ahLst/>
              <a:cxnLst/>
              <a:rect l="l" t="t" r="r" b="b"/>
              <a:pathLst>
                <a:path w="1889004" h="2709333">
                  <a:moveTo>
                    <a:pt x="0" y="0"/>
                  </a:moveTo>
                  <a:lnTo>
                    <a:pt x="1889004" y="0"/>
                  </a:lnTo>
                  <a:lnTo>
                    <a:pt x="1889004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41414">
                    <a:alpha val="100000"/>
                  </a:srgbClr>
                </a:gs>
                <a:gs pos="100000">
                  <a:srgbClr val="141414">
                    <a:alpha val="5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1889004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4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5627980"/>
            <a:ext cx="8115300" cy="3218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799" lvl="1" indent="-215899" algn="just">
              <a:lnSpc>
                <a:spcPts val="3679"/>
              </a:lnSpc>
              <a:buFont typeface="Arial"/>
              <a:buChar char="•"/>
            </a:pPr>
            <a:r>
              <a:rPr lang="en-US" sz="1999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The Problem: Financial markets generate massive text data (Twitter, RSS, Reports) per second. Manual analysis is impossible.</a:t>
            </a:r>
          </a:p>
          <a:p>
            <a:pPr marL="431799" lvl="1" indent="-215899" algn="just">
              <a:lnSpc>
                <a:spcPts val="3679"/>
              </a:lnSpc>
              <a:buFont typeface="Arial"/>
              <a:buChar char="•"/>
            </a:pPr>
            <a:r>
              <a:rPr lang="en-US" sz="1999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Our Goal: Build a "Production-Ready" classifier to detect sentiment (Positive/Negative/Neutral) in &lt;0.01s.</a:t>
            </a:r>
          </a:p>
          <a:p>
            <a:pPr marL="431799" lvl="1" indent="-215899" algn="just">
              <a:lnSpc>
                <a:spcPts val="3679"/>
              </a:lnSpc>
              <a:buFont typeface="Arial"/>
              <a:buChar char="•"/>
            </a:pPr>
            <a:r>
              <a:rPr lang="en-US" sz="1999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Why It Matters? Algorithmic Trading &amp; Risk Management require speed and accuracy.</a:t>
            </a:r>
          </a:p>
          <a:p>
            <a:pPr algn="just">
              <a:lnSpc>
                <a:spcPts val="3679"/>
              </a:lnSpc>
            </a:pPr>
            <a:endParaRPr lang="en-US" sz="1999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3105494"/>
            <a:ext cx="11027176" cy="231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9"/>
              </a:lnSpc>
            </a:pPr>
            <a:r>
              <a:rPr lang="en-US" sz="5499">
                <a:solidFill>
                  <a:srgbClr val="F4F7FA"/>
                </a:solidFill>
                <a:latin typeface="ADA Hybrid"/>
                <a:ea typeface="ADA Hybrid"/>
                <a:cs typeface="ADA Hybrid"/>
                <a:sym typeface="ADA Hybrid"/>
              </a:rPr>
              <a:t>THE CHALLENGE: REAL-TIME MARKET SENTIMENT</a:t>
            </a:r>
          </a:p>
          <a:p>
            <a:pPr algn="l">
              <a:lnSpc>
                <a:spcPts val="6049"/>
              </a:lnSpc>
            </a:pPr>
            <a:endParaRPr lang="en-US" sz="5499">
              <a:solidFill>
                <a:srgbClr val="F4F7FA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0947" y="3464559"/>
            <a:ext cx="3044921" cy="0"/>
          </a:xfrm>
          <a:prstGeom prst="line">
            <a:avLst/>
          </a:prstGeom>
          <a:ln w="76200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rot="-10800000" flipV="1">
            <a:off x="16756205" y="8924591"/>
            <a:ext cx="631683" cy="631683"/>
          </a:xfrm>
          <a:custGeom>
            <a:avLst/>
            <a:gdLst/>
            <a:ahLst/>
            <a:cxnLst/>
            <a:rect l="l" t="t" r="r" b="b"/>
            <a:pathLst>
              <a:path w="631683" h="631683">
                <a:moveTo>
                  <a:pt x="0" y="631683"/>
                </a:moveTo>
                <a:lnTo>
                  <a:pt x="631683" y="631683"/>
                </a:lnTo>
                <a:lnTo>
                  <a:pt x="631683" y="0"/>
                </a:lnTo>
                <a:lnTo>
                  <a:pt x="0" y="0"/>
                </a:lnTo>
                <a:lnTo>
                  <a:pt x="0" y="63168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4" name="Freeform 4"/>
          <p:cNvSpPr/>
          <p:nvPr/>
        </p:nvSpPr>
        <p:spPr>
          <a:xfrm rot="5400000">
            <a:off x="15993836" y="137889"/>
            <a:ext cx="374653" cy="2156274"/>
          </a:xfrm>
          <a:custGeom>
            <a:avLst/>
            <a:gdLst/>
            <a:ahLst/>
            <a:cxnLst/>
            <a:rect l="l" t="t" r="r" b="b"/>
            <a:pathLst>
              <a:path w="374653" h="2156274">
                <a:moveTo>
                  <a:pt x="0" y="0"/>
                </a:moveTo>
                <a:lnTo>
                  <a:pt x="374653" y="0"/>
                </a:lnTo>
                <a:lnTo>
                  <a:pt x="374653" y="2156275"/>
                </a:lnTo>
                <a:lnTo>
                  <a:pt x="0" y="2156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5" name="TextBox 5"/>
          <p:cNvSpPr txBox="1"/>
          <p:nvPr/>
        </p:nvSpPr>
        <p:spPr>
          <a:xfrm>
            <a:off x="535100" y="5106148"/>
            <a:ext cx="6318796" cy="687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39"/>
              </a:lnSpc>
            </a:pPr>
            <a:r>
              <a:rPr lang="en-US" sz="2399" dirty="0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WEB SCRAPING (HYBRID APPROACH):</a:t>
            </a:r>
          </a:p>
          <a:p>
            <a:pPr algn="l">
              <a:lnSpc>
                <a:spcPts val="2639"/>
              </a:lnSpc>
            </a:pPr>
            <a:endParaRPr lang="en-US" sz="2399" dirty="0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97745" y="6878453"/>
            <a:ext cx="3313212" cy="35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COMPETITIVE EDGE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0947" y="1076325"/>
            <a:ext cx="10583292" cy="2691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>
                <a:solidFill>
                  <a:srgbClr val="F4F7FA"/>
                </a:solidFill>
                <a:latin typeface="ADA Hybrid"/>
                <a:ea typeface="ADA Hybrid"/>
                <a:cs typeface="ADA Hybrid"/>
                <a:sym typeface="ADA Hybrid"/>
              </a:rPr>
              <a:t>DATA COLLECTION PIPELINE</a:t>
            </a:r>
          </a:p>
          <a:p>
            <a:pPr algn="l">
              <a:lnSpc>
                <a:spcPts val="7040"/>
              </a:lnSpc>
            </a:pPr>
            <a:endParaRPr lang="en-US" sz="6400">
              <a:solidFill>
                <a:srgbClr val="F4F7FA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60947" y="3786505"/>
            <a:ext cx="6573015" cy="658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19"/>
              </a:lnSpc>
            </a:pPr>
            <a:r>
              <a:rPr lang="en-US" sz="2199" dirty="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Data Engineering: Scraping &amp; Augmentation</a:t>
            </a:r>
          </a:p>
          <a:p>
            <a:pPr algn="just">
              <a:lnSpc>
                <a:spcPts val="2749"/>
              </a:lnSpc>
              <a:spcBef>
                <a:spcPct val="0"/>
              </a:spcBef>
            </a:pPr>
            <a:endParaRPr lang="en-US" sz="2199" dirty="0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88367" y="5562316"/>
            <a:ext cx="8505230" cy="112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57"/>
              </a:lnSpc>
              <a:buFont typeface="Arial"/>
              <a:buChar char="•"/>
            </a:pPr>
            <a:r>
              <a:rPr lang="en-US" sz="2199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Custom bots using BeautifulSoup &amp; feedparser.</a:t>
            </a:r>
          </a:p>
          <a:p>
            <a:pPr marL="474978" lvl="1" indent="-237489" algn="l">
              <a:lnSpc>
                <a:spcPts val="3057"/>
              </a:lnSpc>
              <a:buFont typeface="Arial"/>
              <a:buChar char="•"/>
            </a:pPr>
            <a:r>
              <a:rPr lang="en-US" sz="2199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Sources: Financial News RSS Feeds (Yahoo Finance, Investing.com).</a:t>
            </a:r>
          </a:p>
          <a:p>
            <a:pPr algn="l">
              <a:lnSpc>
                <a:spcPts val="3057"/>
              </a:lnSpc>
            </a:pPr>
            <a:endParaRPr lang="en-US" sz="2199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88367" y="7327625"/>
            <a:ext cx="6995071" cy="115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Synonym Replacement ("Profit" → "Earnings").</a:t>
            </a:r>
          </a:p>
          <a:p>
            <a:pPr marL="474978" lvl="1" indent="-237489" algn="l">
              <a:lnSpc>
                <a:spcPts val="3079"/>
              </a:lnSpc>
              <a:buFont typeface="Arial"/>
              <a:buChar char="•"/>
            </a:pPr>
            <a:r>
              <a:rPr lang="en-US" sz="2199" dirty="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Simulated Social Media Data (Reddit style short-texts).</a:t>
            </a:r>
          </a:p>
          <a:p>
            <a:pPr algn="l">
              <a:lnSpc>
                <a:spcPts val="3079"/>
              </a:lnSpc>
            </a:pPr>
            <a:endParaRPr lang="en-US" sz="2199" dirty="0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53600" y="6574243"/>
            <a:ext cx="7326957" cy="1399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3"/>
              </a:lnSpc>
            </a:pPr>
            <a:r>
              <a:rPr lang="en-US" sz="2199" dirty="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• Total Samples: 3,761</a:t>
            </a:r>
          </a:p>
          <a:p>
            <a:pPr algn="l">
              <a:lnSpc>
                <a:spcPts val="2793"/>
              </a:lnSpc>
            </a:pPr>
            <a:r>
              <a:rPr lang="en-US" sz="2199" dirty="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• Real RSS Articles: 451 (Yahoo Finance, CNBC, MarketWatch)</a:t>
            </a:r>
          </a:p>
          <a:p>
            <a:pPr algn="l">
              <a:lnSpc>
                <a:spcPts val="2793"/>
              </a:lnSpc>
            </a:pPr>
            <a:r>
              <a:rPr lang="en-US" sz="2199" dirty="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• Split: Train (70%) - Val (10%) - Test (20%)</a:t>
            </a:r>
          </a:p>
          <a:p>
            <a:pPr algn="l">
              <a:lnSpc>
                <a:spcPts val="2793"/>
              </a:lnSpc>
            </a:pPr>
            <a:endParaRPr lang="en-US" sz="2199" dirty="0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792289" y="6057881"/>
            <a:ext cx="294293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20"/>
              </a:lnSpc>
            </a:pPr>
            <a:r>
              <a:rPr lang="en-US" sz="2400" dirty="0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FINAL DATASET</a:t>
            </a:r>
          </a:p>
          <a:p>
            <a:pPr algn="l">
              <a:lnSpc>
                <a:spcPts val="2420"/>
              </a:lnSpc>
            </a:pPr>
            <a:endParaRPr lang="en-US" sz="2200" dirty="0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  <a:p>
            <a:pPr algn="l">
              <a:lnSpc>
                <a:spcPts val="2420"/>
              </a:lnSpc>
            </a:pPr>
            <a:endParaRPr lang="en-US" sz="2200" dirty="0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151671" flipV="1">
            <a:off x="-4013275" y="5263468"/>
            <a:ext cx="15332333" cy="6612069"/>
          </a:xfrm>
          <a:custGeom>
            <a:avLst/>
            <a:gdLst/>
            <a:ahLst/>
            <a:cxnLst/>
            <a:rect l="l" t="t" r="r" b="b"/>
            <a:pathLst>
              <a:path w="15332333" h="6612069">
                <a:moveTo>
                  <a:pt x="0" y="6612069"/>
                </a:moveTo>
                <a:lnTo>
                  <a:pt x="15332333" y="6612069"/>
                </a:lnTo>
                <a:lnTo>
                  <a:pt x="15332333" y="0"/>
                </a:lnTo>
                <a:lnTo>
                  <a:pt x="0" y="0"/>
                </a:lnTo>
                <a:lnTo>
                  <a:pt x="0" y="661206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3" name="Freeform 3"/>
          <p:cNvSpPr/>
          <p:nvPr/>
        </p:nvSpPr>
        <p:spPr>
          <a:xfrm flipH="1" flipV="1">
            <a:off x="-501561" y="-553489"/>
            <a:ext cx="1003121" cy="1003121"/>
          </a:xfrm>
          <a:custGeom>
            <a:avLst/>
            <a:gdLst/>
            <a:ahLst/>
            <a:cxnLst/>
            <a:rect l="l" t="t" r="r" b="b"/>
            <a:pathLst>
              <a:path w="1003121" h="1003121">
                <a:moveTo>
                  <a:pt x="1003122" y="1003122"/>
                </a:moveTo>
                <a:lnTo>
                  <a:pt x="0" y="1003122"/>
                </a:lnTo>
                <a:lnTo>
                  <a:pt x="0" y="0"/>
                </a:lnTo>
                <a:lnTo>
                  <a:pt x="1003122" y="0"/>
                </a:lnTo>
                <a:lnTo>
                  <a:pt x="1003122" y="10031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4" name="Group 4"/>
          <p:cNvGrpSpPr/>
          <p:nvPr/>
        </p:nvGrpSpPr>
        <p:grpSpPr>
          <a:xfrm>
            <a:off x="7952" y="8569502"/>
            <a:ext cx="18288000" cy="1717498"/>
            <a:chOff x="0" y="0"/>
            <a:chExt cx="9345646" cy="8776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345647" cy="877686"/>
            </a:xfrm>
            <a:custGeom>
              <a:avLst/>
              <a:gdLst/>
              <a:ahLst/>
              <a:cxnLst/>
              <a:rect l="l" t="t" r="r" b="b"/>
              <a:pathLst>
                <a:path w="9345647" h="877686">
                  <a:moveTo>
                    <a:pt x="0" y="0"/>
                  </a:moveTo>
                  <a:lnTo>
                    <a:pt x="9345647" y="0"/>
                  </a:lnTo>
                  <a:lnTo>
                    <a:pt x="9345647" y="877686"/>
                  </a:lnTo>
                  <a:lnTo>
                    <a:pt x="0" y="877686"/>
                  </a:lnTo>
                  <a:close/>
                </a:path>
              </a:pathLst>
            </a:custGeom>
            <a:gradFill rotWithShape="1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9345646" cy="9443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071956" y="3353263"/>
            <a:ext cx="13454658" cy="6663035"/>
          </a:xfrm>
          <a:custGeom>
            <a:avLst/>
            <a:gdLst/>
            <a:ahLst/>
            <a:cxnLst/>
            <a:rect l="l" t="t" r="r" b="b"/>
            <a:pathLst>
              <a:path w="13454658" h="6663035">
                <a:moveTo>
                  <a:pt x="0" y="0"/>
                </a:moveTo>
                <a:lnTo>
                  <a:pt x="13454658" y="0"/>
                </a:lnTo>
                <a:lnTo>
                  <a:pt x="13454658" y="6663035"/>
                </a:lnTo>
                <a:lnTo>
                  <a:pt x="0" y="6663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82" b="-482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501561" y="358413"/>
            <a:ext cx="6731763" cy="312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6700" b="1">
                <a:solidFill>
                  <a:srgbClr val="F4F7FA"/>
                </a:solidFill>
                <a:latin typeface="Poppins Bold"/>
                <a:ea typeface="Poppins Bold"/>
                <a:cs typeface="Poppins Bold"/>
                <a:sym typeface="Poppins Bold"/>
              </a:rPr>
              <a:t>FEATURE ENGINEERING</a:t>
            </a:r>
          </a:p>
          <a:p>
            <a:pPr algn="l">
              <a:lnSpc>
                <a:spcPts val="3535"/>
              </a:lnSpc>
            </a:pPr>
            <a:r>
              <a:rPr lang="en-US" sz="3500" b="1">
                <a:solidFill>
                  <a:srgbClr val="F4F7FA"/>
                </a:solidFill>
                <a:latin typeface="Poppins Bold"/>
                <a:ea typeface="Poppins Bold"/>
                <a:cs typeface="Poppins Bold"/>
                <a:sym typeface="Poppins Bold"/>
              </a:rPr>
              <a:t>From Text to Vectors: TF-IDF Strategy:</a:t>
            </a:r>
          </a:p>
          <a:p>
            <a:pPr algn="l">
              <a:lnSpc>
                <a:spcPts val="3535"/>
              </a:lnSpc>
            </a:pPr>
            <a:endParaRPr lang="en-US" sz="3500" b="1">
              <a:solidFill>
                <a:srgbClr val="F4F7FA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476145" y="515288"/>
            <a:ext cx="8368737" cy="2638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5"/>
              </a:lnSpc>
            </a:pPr>
            <a:r>
              <a:rPr lang="en-US" sz="1969" b="1">
                <a:solidFill>
                  <a:srgbClr val="F4F7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</a:t>
            </a:r>
            <a:r>
              <a:rPr lang="en-US" sz="1969">
                <a:solidFill>
                  <a:srgbClr val="F4F7FA"/>
                </a:solidFill>
                <a:latin typeface="Montserrat"/>
                <a:ea typeface="Montserrat"/>
                <a:cs typeface="Montserrat"/>
                <a:sym typeface="Montserrat"/>
              </a:rPr>
              <a:t>: Term Frequency-Inverse Document Frequency (TF-IDF).</a:t>
            </a:r>
          </a:p>
          <a:p>
            <a:pPr algn="l">
              <a:lnSpc>
                <a:spcPts val="3505"/>
              </a:lnSpc>
            </a:pPr>
            <a:r>
              <a:rPr lang="en-US" sz="1969" b="1">
                <a:solidFill>
                  <a:srgbClr val="F4F7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Configuration</a:t>
            </a:r>
            <a:r>
              <a:rPr lang="en-US" sz="1969">
                <a:solidFill>
                  <a:srgbClr val="F4F7FA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425233" lvl="1" indent="-212616" algn="l">
              <a:lnSpc>
                <a:spcPts val="3505"/>
              </a:lnSpc>
              <a:buFont typeface="Arial"/>
              <a:buChar char="•"/>
            </a:pPr>
            <a:r>
              <a:rPr lang="en-US" sz="1969">
                <a:solidFill>
                  <a:srgbClr val="F4F7FA"/>
                </a:solidFill>
                <a:latin typeface="Montserrat"/>
                <a:ea typeface="Montserrat"/>
                <a:cs typeface="Montserrat"/>
                <a:sym typeface="Montserrat"/>
              </a:rPr>
              <a:t>Features: Top 1,000 words.</a:t>
            </a:r>
          </a:p>
          <a:p>
            <a:pPr marL="425233" lvl="1" indent="-212616" algn="l">
              <a:lnSpc>
                <a:spcPts val="3505"/>
              </a:lnSpc>
              <a:buFont typeface="Arial"/>
              <a:buChar char="•"/>
            </a:pPr>
            <a:r>
              <a:rPr lang="en-US" sz="1969">
                <a:solidFill>
                  <a:srgbClr val="F4F7FA"/>
                </a:solidFill>
                <a:latin typeface="Montserrat"/>
                <a:ea typeface="Montserrat"/>
                <a:cs typeface="Montserrat"/>
                <a:sym typeface="Montserrat"/>
              </a:rPr>
              <a:t>N-Grams: (1, 3) Captures phrases like "Strong buy" or "Bear market".</a:t>
            </a:r>
          </a:p>
          <a:p>
            <a:pPr algn="l">
              <a:lnSpc>
                <a:spcPts val="3505"/>
              </a:lnSpc>
            </a:pPr>
            <a:endParaRPr lang="en-US" sz="1969">
              <a:solidFill>
                <a:srgbClr val="F4F7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735364"/>
            <a:ext cx="3044921" cy="0"/>
          </a:xfrm>
          <a:prstGeom prst="line">
            <a:avLst/>
          </a:prstGeom>
          <a:ln w="76200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028700" y="6516070"/>
            <a:ext cx="455303" cy="45530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B6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52391" y="6516070"/>
            <a:ext cx="455303" cy="45530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B6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276850" y="6561557"/>
            <a:ext cx="476646" cy="455303"/>
            <a:chOff x="0" y="0"/>
            <a:chExt cx="850901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901" cy="812800"/>
            </a:xfrm>
            <a:custGeom>
              <a:avLst/>
              <a:gdLst/>
              <a:ahLst/>
              <a:cxnLst/>
              <a:rect l="l" t="t" r="r" b="b"/>
              <a:pathLst>
                <a:path w="850901" h="812800">
                  <a:moveTo>
                    <a:pt x="425450" y="0"/>
                  </a:moveTo>
                  <a:cubicBezTo>
                    <a:pt x="190481" y="0"/>
                    <a:pt x="0" y="181951"/>
                    <a:pt x="0" y="406400"/>
                  </a:cubicBezTo>
                  <a:cubicBezTo>
                    <a:pt x="0" y="630849"/>
                    <a:pt x="190481" y="812800"/>
                    <a:pt x="425450" y="812800"/>
                  </a:cubicBezTo>
                  <a:cubicBezTo>
                    <a:pt x="660420" y="812800"/>
                    <a:pt x="850901" y="630849"/>
                    <a:pt x="850901" y="406400"/>
                  </a:cubicBezTo>
                  <a:cubicBezTo>
                    <a:pt x="850901" y="181951"/>
                    <a:pt x="660420" y="0"/>
                    <a:pt x="425450" y="0"/>
                  </a:cubicBezTo>
                  <a:close/>
                </a:path>
              </a:pathLst>
            </a:custGeom>
            <a:solidFill>
              <a:srgbClr val="16B6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9772" y="85725"/>
              <a:ext cx="691357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374819" y="6516070"/>
            <a:ext cx="455303" cy="45530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B6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1484003" y="6743722"/>
            <a:ext cx="3717757" cy="0"/>
          </a:xfrm>
          <a:prstGeom prst="line">
            <a:avLst/>
          </a:prstGeom>
          <a:ln w="28575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6" name="AutoShape 16"/>
          <p:cNvSpPr/>
          <p:nvPr/>
        </p:nvSpPr>
        <p:spPr>
          <a:xfrm>
            <a:off x="9830115" y="6745546"/>
            <a:ext cx="5446734" cy="43663"/>
          </a:xfrm>
          <a:prstGeom prst="line">
            <a:avLst/>
          </a:prstGeom>
          <a:ln w="28575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7" name="AutoShape 17"/>
          <p:cNvSpPr/>
          <p:nvPr/>
        </p:nvSpPr>
        <p:spPr>
          <a:xfrm>
            <a:off x="5399766" y="6743722"/>
            <a:ext cx="3844687" cy="0"/>
          </a:xfrm>
          <a:prstGeom prst="line">
            <a:avLst/>
          </a:prstGeom>
          <a:ln w="28575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18" name="Freeform 18"/>
          <p:cNvSpPr/>
          <p:nvPr/>
        </p:nvSpPr>
        <p:spPr>
          <a:xfrm>
            <a:off x="1028700" y="4666578"/>
            <a:ext cx="1488163" cy="1554217"/>
          </a:xfrm>
          <a:custGeom>
            <a:avLst/>
            <a:gdLst/>
            <a:ahLst/>
            <a:cxnLst/>
            <a:rect l="l" t="t" r="r" b="b"/>
            <a:pathLst>
              <a:path w="1488163" h="1554217">
                <a:moveTo>
                  <a:pt x="0" y="0"/>
                </a:moveTo>
                <a:lnTo>
                  <a:pt x="1488163" y="0"/>
                </a:lnTo>
                <a:lnTo>
                  <a:pt x="1488163" y="1554217"/>
                </a:lnTo>
                <a:lnTo>
                  <a:pt x="0" y="15542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9" name="Freeform 19"/>
          <p:cNvSpPr/>
          <p:nvPr/>
        </p:nvSpPr>
        <p:spPr>
          <a:xfrm>
            <a:off x="4944463" y="4832114"/>
            <a:ext cx="1397414" cy="1388681"/>
          </a:xfrm>
          <a:custGeom>
            <a:avLst/>
            <a:gdLst/>
            <a:ahLst/>
            <a:cxnLst/>
            <a:rect l="l" t="t" r="r" b="b"/>
            <a:pathLst>
              <a:path w="1397414" h="1388681">
                <a:moveTo>
                  <a:pt x="0" y="0"/>
                </a:moveTo>
                <a:lnTo>
                  <a:pt x="1397415" y="0"/>
                </a:lnTo>
                <a:lnTo>
                  <a:pt x="1397415" y="1388681"/>
                </a:lnTo>
                <a:lnTo>
                  <a:pt x="0" y="1388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0" name="Freeform 20"/>
          <p:cNvSpPr/>
          <p:nvPr/>
        </p:nvSpPr>
        <p:spPr>
          <a:xfrm>
            <a:off x="9075692" y="4725376"/>
            <a:ext cx="1436621" cy="1436621"/>
          </a:xfrm>
          <a:custGeom>
            <a:avLst/>
            <a:gdLst/>
            <a:ahLst/>
            <a:cxnLst/>
            <a:rect l="l" t="t" r="r" b="b"/>
            <a:pathLst>
              <a:path w="1436621" h="1436621">
                <a:moveTo>
                  <a:pt x="0" y="0"/>
                </a:moveTo>
                <a:lnTo>
                  <a:pt x="1436621" y="0"/>
                </a:lnTo>
                <a:lnTo>
                  <a:pt x="1436621" y="1436621"/>
                </a:lnTo>
                <a:lnTo>
                  <a:pt x="0" y="1436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1" name="Freeform 21"/>
          <p:cNvSpPr/>
          <p:nvPr/>
        </p:nvSpPr>
        <p:spPr>
          <a:xfrm>
            <a:off x="14905782" y="4832114"/>
            <a:ext cx="1436621" cy="1436621"/>
          </a:xfrm>
          <a:custGeom>
            <a:avLst/>
            <a:gdLst/>
            <a:ahLst/>
            <a:cxnLst/>
            <a:rect l="l" t="t" r="r" b="b"/>
            <a:pathLst>
              <a:path w="1436621" h="1436621">
                <a:moveTo>
                  <a:pt x="0" y="0"/>
                </a:moveTo>
                <a:lnTo>
                  <a:pt x="1436622" y="0"/>
                </a:lnTo>
                <a:lnTo>
                  <a:pt x="1436622" y="1436622"/>
                </a:lnTo>
                <a:lnTo>
                  <a:pt x="0" y="14366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TextBox 22"/>
          <p:cNvSpPr txBox="1"/>
          <p:nvPr/>
        </p:nvSpPr>
        <p:spPr>
          <a:xfrm>
            <a:off x="1028699" y="1208301"/>
            <a:ext cx="8346119" cy="2483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0"/>
              </a:lnSpc>
            </a:pPr>
            <a:r>
              <a:rPr lang="en-US" sz="6100">
                <a:solidFill>
                  <a:srgbClr val="F4F7FA"/>
                </a:solidFill>
                <a:latin typeface="ADA Hybrid"/>
                <a:ea typeface="ADA Hybrid"/>
                <a:cs typeface="ADA Hybrid"/>
                <a:sym typeface="ADA Hybrid"/>
              </a:rPr>
              <a:t>SLIDE 5: MODELS &amp; REGULARIZATION</a:t>
            </a:r>
          </a:p>
          <a:p>
            <a:pPr algn="l">
              <a:lnSpc>
                <a:spcPts val="6050"/>
              </a:lnSpc>
            </a:pPr>
            <a:endParaRPr lang="en-US" sz="6100">
              <a:solidFill>
                <a:srgbClr val="F4F7FA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1721" y="3088289"/>
            <a:ext cx="6653957" cy="30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00"/>
              </a:lnSpc>
            </a:pPr>
            <a:r>
              <a:rPr lang="en-US" sz="2000" dirty="0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MODEL SELECTION &amp; OVERFITTING PREVENTION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51245" y="7287305"/>
            <a:ext cx="3597455" cy="1198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635" lvl="1" indent="-306818" algn="l">
              <a:lnSpc>
                <a:spcPts val="3126"/>
              </a:lnSpc>
              <a:buFont typeface="Arial"/>
              <a:buChar char="•"/>
            </a:pPr>
            <a:r>
              <a:rPr lang="en-US" sz="2842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LINEAR MODELS:</a:t>
            </a:r>
          </a:p>
          <a:p>
            <a:pPr algn="l">
              <a:lnSpc>
                <a:spcPts val="3126"/>
              </a:lnSpc>
            </a:pPr>
            <a:endParaRPr lang="en-US" sz="2842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778776" y="7456182"/>
            <a:ext cx="3126204" cy="804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635" lvl="1" indent="-306818" algn="l">
              <a:lnSpc>
                <a:spcPts val="3126"/>
              </a:lnSpc>
              <a:buFont typeface="Arial"/>
              <a:buChar char="•"/>
            </a:pPr>
            <a:r>
              <a:rPr lang="en-US" sz="2842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ENSEMBLE</a:t>
            </a:r>
          </a:p>
          <a:p>
            <a:pPr algn="l">
              <a:lnSpc>
                <a:spcPts val="3126"/>
              </a:lnSpc>
            </a:pPr>
            <a:endParaRPr lang="en-US" sz="2842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988886" y="7195587"/>
            <a:ext cx="3878541" cy="1188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REGULARIZATION TECHNIQUES</a:t>
            </a:r>
          </a:p>
          <a:p>
            <a:pPr algn="l">
              <a:lnSpc>
                <a:spcPts val="3079"/>
              </a:lnSpc>
            </a:pPr>
            <a:endParaRPr lang="en-US" sz="2799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44000" y="7195587"/>
            <a:ext cx="3714335" cy="804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3635" lvl="1" indent="-306818" algn="l">
              <a:lnSpc>
                <a:spcPts val="3126"/>
              </a:lnSpc>
              <a:buFont typeface="Arial"/>
              <a:buChar char="•"/>
            </a:pPr>
            <a:r>
              <a:rPr lang="en-US" sz="2842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DEEP LEARNING</a:t>
            </a:r>
          </a:p>
          <a:p>
            <a:pPr algn="l">
              <a:lnSpc>
                <a:spcPts val="3126"/>
              </a:lnSpc>
            </a:pPr>
            <a:endParaRPr lang="en-US" sz="2842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256352" y="8279830"/>
            <a:ext cx="3320000" cy="982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065" lvl="1" indent="-251032" algn="l">
              <a:lnSpc>
                <a:spcPts val="2557"/>
              </a:lnSpc>
              <a:buFont typeface="Arial"/>
              <a:buChar char="•"/>
            </a:pPr>
            <a:r>
              <a:rPr lang="en-US" sz="2325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Logistic Regression</a:t>
            </a:r>
          </a:p>
          <a:p>
            <a:pPr marL="502065" lvl="1" indent="-251032" algn="l">
              <a:lnSpc>
                <a:spcPts val="2557"/>
              </a:lnSpc>
              <a:buFont typeface="Arial"/>
              <a:buChar char="•"/>
            </a:pPr>
            <a:r>
              <a:rPr lang="en-US" sz="2325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Linear SVM.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endParaRPr lang="en-US" sz="2325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5252391" y="8279830"/>
            <a:ext cx="3424644" cy="65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064" lvl="1" indent="-251032" algn="l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2325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Random Forest.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endParaRPr lang="en-US" sz="2325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602471" y="8119858"/>
            <a:ext cx="3424644" cy="97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064" lvl="1" indent="-251032" algn="l">
              <a:lnSpc>
                <a:spcPts val="2557"/>
              </a:lnSpc>
              <a:spcBef>
                <a:spcPct val="0"/>
              </a:spcBef>
              <a:buFont typeface="Arial"/>
              <a:buChar char="•"/>
            </a:pPr>
            <a:r>
              <a:rPr lang="en-US" sz="2325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Multi-Layer Perceptron (MLP).</a:t>
            </a:r>
          </a:p>
          <a:p>
            <a:pPr algn="l">
              <a:lnSpc>
                <a:spcPts val="2557"/>
              </a:lnSpc>
              <a:spcBef>
                <a:spcPct val="0"/>
              </a:spcBef>
            </a:pPr>
            <a:endParaRPr lang="en-US" sz="2325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1" name="Freeform 31"/>
          <p:cNvSpPr/>
          <p:nvPr/>
        </p:nvSpPr>
        <p:spPr>
          <a:xfrm rot="-10800000" flipV="1">
            <a:off x="17259300" y="8700030"/>
            <a:ext cx="608127" cy="608127"/>
          </a:xfrm>
          <a:custGeom>
            <a:avLst/>
            <a:gdLst/>
            <a:ahLst/>
            <a:cxnLst/>
            <a:rect l="l" t="t" r="r" b="b"/>
            <a:pathLst>
              <a:path w="608127" h="608127">
                <a:moveTo>
                  <a:pt x="0" y="608127"/>
                </a:moveTo>
                <a:lnTo>
                  <a:pt x="608127" y="608127"/>
                </a:lnTo>
                <a:lnTo>
                  <a:pt x="608127" y="0"/>
                </a:lnTo>
                <a:lnTo>
                  <a:pt x="0" y="0"/>
                </a:lnTo>
                <a:lnTo>
                  <a:pt x="0" y="608127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32" name="Freeform 32"/>
          <p:cNvSpPr/>
          <p:nvPr/>
        </p:nvSpPr>
        <p:spPr>
          <a:xfrm flipH="1" flipV="1">
            <a:off x="15660772" y="0"/>
            <a:ext cx="2627228" cy="2577967"/>
          </a:xfrm>
          <a:custGeom>
            <a:avLst/>
            <a:gdLst/>
            <a:ahLst/>
            <a:cxnLst/>
            <a:rect l="l" t="t" r="r" b="b"/>
            <a:pathLst>
              <a:path w="2627228" h="2577967">
                <a:moveTo>
                  <a:pt x="2627228" y="2577967"/>
                </a:moveTo>
                <a:lnTo>
                  <a:pt x="0" y="2577967"/>
                </a:lnTo>
                <a:lnTo>
                  <a:pt x="0" y="0"/>
                </a:lnTo>
                <a:lnTo>
                  <a:pt x="2627228" y="0"/>
                </a:lnTo>
                <a:lnTo>
                  <a:pt x="2627228" y="2577967"/>
                </a:lnTo>
                <a:close/>
              </a:path>
            </a:pathLst>
          </a:custGeom>
          <a:blipFill>
            <a:blip r:embed="rId12">
              <a:alphaModFix amt="56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sp>
        <p:nvSpPr>
          <p:cNvPr id="33" name="TextBox 33"/>
          <p:cNvSpPr txBox="1"/>
          <p:nvPr/>
        </p:nvSpPr>
        <p:spPr>
          <a:xfrm>
            <a:off x="10512313" y="978303"/>
            <a:ext cx="5689036" cy="3558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2065" lvl="1" indent="-251032" algn="l">
              <a:lnSpc>
                <a:spcPts val="4092"/>
              </a:lnSpc>
              <a:buFont typeface="Arial"/>
              <a:buChar char="•"/>
            </a:pPr>
            <a:r>
              <a:rPr lang="en-US" sz="2325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L2 Regularization (Ridge): Applied to SVM and Logistic Regression.</a:t>
            </a:r>
          </a:p>
          <a:p>
            <a:pPr marL="502065" lvl="1" indent="-251032" algn="l">
              <a:lnSpc>
                <a:spcPts val="4092"/>
              </a:lnSpc>
              <a:buFont typeface="Arial"/>
              <a:buChar char="•"/>
            </a:pPr>
            <a:r>
              <a:rPr lang="en-US" sz="2325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Early Stopping: Used in MLP training.</a:t>
            </a:r>
          </a:p>
          <a:p>
            <a:pPr marL="502065" lvl="1" indent="-251032" algn="l">
              <a:lnSpc>
                <a:spcPts val="4092"/>
              </a:lnSpc>
              <a:buFont typeface="Arial"/>
              <a:buChar char="•"/>
            </a:pPr>
            <a:r>
              <a:rPr lang="en-US" sz="2325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5-Fold Cross Validation: Ensured statistical robustness.</a:t>
            </a:r>
          </a:p>
          <a:p>
            <a:pPr algn="l">
              <a:lnSpc>
                <a:spcPts val="4092"/>
              </a:lnSpc>
            </a:pPr>
            <a:endParaRPr lang="en-US" sz="2325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algn="l">
              <a:lnSpc>
                <a:spcPts val="4092"/>
              </a:lnSpc>
            </a:pPr>
            <a:endParaRPr lang="en-US" sz="2325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34" name="AutoShape 34"/>
          <p:cNvSpPr/>
          <p:nvPr/>
        </p:nvSpPr>
        <p:spPr>
          <a:xfrm flipH="1">
            <a:off x="15737078" y="6789209"/>
            <a:ext cx="1522222" cy="0"/>
          </a:xfrm>
          <a:prstGeom prst="line">
            <a:avLst/>
          </a:prstGeom>
          <a:ln w="28575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5" name="Group 35"/>
          <p:cNvGrpSpPr/>
          <p:nvPr/>
        </p:nvGrpSpPr>
        <p:grpSpPr>
          <a:xfrm>
            <a:off x="15293267" y="6561557"/>
            <a:ext cx="443810" cy="455303"/>
            <a:chOff x="0" y="0"/>
            <a:chExt cx="812800" cy="83384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33848"/>
            </a:xfrm>
            <a:custGeom>
              <a:avLst/>
              <a:gdLst/>
              <a:ahLst/>
              <a:cxnLst/>
              <a:rect l="l" t="t" r="r" b="b"/>
              <a:pathLst>
                <a:path w="812800" h="833848">
                  <a:moveTo>
                    <a:pt x="406400" y="0"/>
                  </a:moveTo>
                  <a:cubicBezTo>
                    <a:pt x="181951" y="0"/>
                    <a:pt x="0" y="186663"/>
                    <a:pt x="0" y="416924"/>
                  </a:cubicBezTo>
                  <a:cubicBezTo>
                    <a:pt x="0" y="647185"/>
                    <a:pt x="181951" y="833848"/>
                    <a:pt x="406400" y="833848"/>
                  </a:cubicBezTo>
                  <a:cubicBezTo>
                    <a:pt x="630849" y="833848"/>
                    <a:pt x="812800" y="647185"/>
                    <a:pt x="812800" y="416924"/>
                  </a:cubicBezTo>
                  <a:cubicBezTo>
                    <a:pt x="812800" y="18666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B6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87698"/>
              <a:ext cx="660400" cy="667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0057010" y="1061332"/>
            <a:ext cx="455303" cy="455303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B6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0"/>
                </a:lnSpc>
              </a:pPr>
              <a:endParaRPr/>
            </a:p>
          </p:txBody>
        </p:sp>
      </p:grpSp>
      <p:sp>
        <p:nvSpPr>
          <p:cNvPr id="41" name="AutoShape 41"/>
          <p:cNvSpPr/>
          <p:nvPr/>
        </p:nvSpPr>
        <p:spPr>
          <a:xfrm flipV="1">
            <a:off x="17259300" y="620547"/>
            <a:ext cx="0" cy="6125000"/>
          </a:xfrm>
          <a:prstGeom prst="line">
            <a:avLst/>
          </a:prstGeom>
          <a:ln w="28575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42" name="AutoShape 42"/>
          <p:cNvSpPr/>
          <p:nvPr/>
        </p:nvSpPr>
        <p:spPr>
          <a:xfrm>
            <a:off x="10284662" y="620547"/>
            <a:ext cx="6974638" cy="0"/>
          </a:xfrm>
          <a:prstGeom prst="line">
            <a:avLst/>
          </a:prstGeom>
          <a:ln w="28575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43" name="AutoShape 43"/>
          <p:cNvSpPr/>
          <p:nvPr/>
        </p:nvSpPr>
        <p:spPr>
          <a:xfrm>
            <a:off x="10284662" y="620547"/>
            <a:ext cx="0" cy="440785"/>
          </a:xfrm>
          <a:prstGeom prst="line">
            <a:avLst/>
          </a:prstGeom>
          <a:ln w="28575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3047" y="-183124"/>
            <a:ext cx="19177100" cy="10470124"/>
          </a:xfrm>
          <a:custGeom>
            <a:avLst/>
            <a:gdLst/>
            <a:ahLst/>
            <a:cxnLst/>
            <a:rect l="l" t="t" r="r" b="b"/>
            <a:pathLst>
              <a:path w="19177100" h="10470124">
                <a:moveTo>
                  <a:pt x="19177099" y="0"/>
                </a:moveTo>
                <a:lnTo>
                  <a:pt x="0" y="0"/>
                </a:lnTo>
                <a:lnTo>
                  <a:pt x="0" y="10470124"/>
                </a:lnTo>
                <a:lnTo>
                  <a:pt x="19177099" y="10470124"/>
                </a:lnTo>
                <a:lnTo>
                  <a:pt x="19177099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-8158" r="-13167"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0" y="5762772"/>
            <a:ext cx="18288000" cy="4524228"/>
            <a:chOff x="0" y="0"/>
            <a:chExt cx="9345646" cy="23119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345647" cy="2311999"/>
            </a:xfrm>
            <a:custGeom>
              <a:avLst/>
              <a:gdLst/>
              <a:ahLst/>
              <a:cxnLst/>
              <a:rect l="l" t="t" r="r" b="b"/>
              <a:pathLst>
                <a:path w="9345647" h="2311999">
                  <a:moveTo>
                    <a:pt x="0" y="0"/>
                  </a:moveTo>
                  <a:lnTo>
                    <a:pt x="9345647" y="0"/>
                  </a:lnTo>
                  <a:lnTo>
                    <a:pt x="9345647" y="2311999"/>
                  </a:lnTo>
                  <a:lnTo>
                    <a:pt x="0" y="2311999"/>
                  </a:lnTo>
                  <a:close/>
                </a:path>
              </a:pathLst>
            </a:custGeom>
            <a:gradFill rotWithShape="1">
              <a:gsLst>
                <a:gs pos="0">
                  <a:srgbClr val="151037">
                    <a:alpha val="0"/>
                  </a:srgbClr>
                </a:gs>
                <a:gs pos="50000">
                  <a:srgbClr val="151037">
                    <a:alpha val="100000"/>
                  </a:srgbClr>
                </a:gs>
                <a:gs pos="100000">
                  <a:srgbClr val="151037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9345646" cy="23786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073827" y="1920629"/>
            <a:ext cx="267063" cy="306529"/>
          </a:xfrm>
          <a:custGeom>
            <a:avLst/>
            <a:gdLst/>
            <a:ahLst/>
            <a:cxnLst/>
            <a:rect l="l" t="t" r="r" b="b"/>
            <a:pathLst>
              <a:path w="267063" h="306529">
                <a:moveTo>
                  <a:pt x="0" y="0"/>
                </a:moveTo>
                <a:lnTo>
                  <a:pt x="267064" y="0"/>
                </a:lnTo>
                <a:lnTo>
                  <a:pt x="267064" y="306529"/>
                </a:lnTo>
                <a:lnTo>
                  <a:pt x="0" y="3065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7" name="Freeform 7"/>
          <p:cNvSpPr/>
          <p:nvPr/>
        </p:nvSpPr>
        <p:spPr>
          <a:xfrm flipH="1" flipV="1">
            <a:off x="455703" y="1685087"/>
            <a:ext cx="1145994" cy="1145994"/>
          </a:xfrm>
          <a:custGeom>
            <a:avLst/>
            <a:gdLst/>
            <a:ahLst/>
            <a:cxnLst/>
            <a:rect l="l" t="t" r="r" b="b"/>
            <a:pathLst>
              <a:path w="1145994" h="1145994">
                <a:moveTo>
                  <a:pt x="1145994" y="1145994"/>
                </a:moveTo>
                <a:lnTo>
                  <a:pt x="0" y="1145994"/>
                </a:lnTo>
                <a:lnTo>
                  <a:pt x="0" y="0"/>
                </a:lnTo>
                <a:lnTo>
                  <a:pt x="1145994" y="0"/>
                </a:lnTo>
                <a:lnTo>
                  <a:pt x="1145994" y="1145994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Freeform 8"/>
          <p:cNvSpPr/>
          <p:nvPr/>
        </p:nvSpPr>
        <p:spPr>
          <a:xfrm>
            <a:off x="9152602" y="3768477"/>
            <a:ext cx="8818237" cy="1375023"/>
          </a:xfrm>
          <a:custGeom>
            <a:avLst/>
            <a:gdLst/>
            <a:ahLst/>
            <a:cxnLst/>
            <a:rect l="l" t="t" r="r" b="b"/>
            <a:pathLst>
              <a:path w="8818237" h="1375023">
                <a:moveTo>
                  <a:pt x="0" y="0"/>
                </a:moveTo>
                <a:lnTo>
                  <a:pt x="8818237" y="0"/>
                </a:lnTo>
                <a:lnTo>
                  <a:pt x="8818237" y="1375023"/>
                </a:lnTo>
                <a:lnTo>
                  <a:pt x="0" y="13750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386" b="-843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9" name="Freeform 9"/>
          <p:cNvSpPr/>
          <p:nvPr/>
        </p:nvSpPr>
        <p:spPr>
          <a:xfrm>
            <a:off x="10594707" y="8368891"/>
            <a:ext cx="6489002" cy="1135575"/>
          </a:xfrm>
          <a:custGeom>
            <a:avLst/>
            <a:gdLst/>
            <a:ahLst/>
            <a:cxnLst/>
            <a:rect l="l" t="t" r="r" b="b"/>
            <a:pathLst>
              <a:path w="6489002" h="1135575">
                <a:moveTo>
                  <a:pt x="0" y="0"/>
                </a:moveTo>
                <a:lnTo>
                  <a:pt x="6489002" y="0"/>
                </a:lnTo>
                <a:lnTo>
                  <a:pt x="6489002" y="1135576"/>
                </a:lnTo>
                <a:lnTo>
                  <a:pt x="0" y="11355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0" name="Freeform 10"/>
          <p:cNvSpPr/>
          <p:nvPr/>
        </p:nvSpPr>
        <p:spPr>
          <a:xfrm>
            <a:off x="9591597" y="4657782"/>
            <a:ext cx="8176834" cy="5299956"/>
          </a:xfrm>
          <a:custGeom>
            <a:avLst/>
            <a:gdLst/>
            <a:ahLst/>
            <a:cxnLst/>
            <a:rect l="l" t="t" r="r" b="b"/>
            <a:pathLst>
              <a:path w="8176834" h="5299956">
                <a:moveTo>
                  <a:pt x="0" y="0"/>
                </a:moveTo>
                <a:lnTo>
                  <a:pt x="8176833" y="0"/>
                </a:lnTo>
                <a:lnTo>
                  <a:pt x="8176833" y="5299956"/>
                </a:lnTo>
                <a:lnTo>
                  <a:pt x="0" y="52999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95" b="-11458"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1" name="TextBox 11"/>
          <p:cNvSpPr txBox="1"/>
          <p:nvPr/>
        </p:nvSpPr>
        <p:spPr>
          <a:xfrm>
            <a:off x="669098" y="3348221"/>
            <a:ext cx="6145777" cy="267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6700" b="1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COMPARISON</a:t>
            </a:r>
          </a:p>
          <a:p>
            <a:pPr algn="l">
              <a:lnSpc>
                <a:spcPts val="6767"/>
              </a:lnSpc>
            </a:pPr>
            <a:endParaRPr lang="en-US" sz="6700" b="1">
              <a:solidFill>
                <a:srgbClr val="D9D9D9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500763" y="2554177"/>
            <a:ext cx="8785437" cy="1214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32"/>
              </a:lnSpc>
            </a:pPr>
            <a:r>
              <a:rPr lang="en-US" sz="2308">
                <a:solidFill>
                  <a:srgbClr val="F4F7FA"/>
                </a:solidFill>
                <a:latin typeface="Montserrat"/>
                <a:ea typeface="Montserrat"/>
                <a:cs typeface="Montserrat"/>
                <a:sym typeface="Montserrat"/>
              </a:rPr>
              <a:t>"Deep Learning (MLP) achieved best performance with 96.81% F1-Score"</a:t>
            </a:r>
          </a:p>
          <a:p>
            <a:pPr algn="l">
              <a:lnSpc>
                <a:spcPts val="3232"/>
              </a:lnSpc>
            </a:pPr>
            <a:endParaRPr lang="en-US" sz="2308">
              <a:solidFill>
                <a:srgbClr val="F4F7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56929" y="1742056"/>
            <a:ext cx="4216419" cy="979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8"/>
              </a:lnSpc>
            </a:pPr>
            <a:r>
              <a:rPr lang="en-US" sz="2748" b="1">
                <a:solidFill>
                  <a:srgbClr val="AEAEAE"/>
                </a:solidFill>
                <a:latin typeface="Poppins Bold"/>
                <a:ea typeface="Poppins Bold"/>
                <a:cs typeface="Poppins Bold"/>
                <a:sym typeface="Poppins Bold"/>
              </a:rPr>
              <a:t>Key Takeaway:</a:t>
            </a:r>
          </a:p>
          <a:p>
            <a:pPr algn="l">
              <a:lnSpc>
                <a:spcPts val="3848"/>
              </a:lnSpc>
            </a:pPr>
            <a:endParaRPr lang="en-US" sz="2748" b="1">
              <a:solidFill>
                <a:srgbClr val="AEAEAE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6151783" y="6034018"/>
            <a:ext cx="76349" cy="21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0"/>
              </a:lnSpc>
              <a:spcBef>
                <a:spcPct val="0"/>
              </a:spcBef>
            </a:pPr>
            <a:r>
              <a:rPr lang="en-US" sz="1500">
                <a:solidFill>
                  <a:srgbClr val="AEAEAE"/>
                </a:solidFill>
                <a:latin typeface="ADA Hybrid"/>
                <a:ea typeface="ADA Hybrid"/>
                <a:cs typeface="ADA Hybrid"/>
                <a:sym typeface="ADA Hybrid"/>
              </a:rPr>
              <a:t>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0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700000" flipV="1">
            <a:off x="3423471" y="1412454"/>
            <a:ext cx="12837504" cy="5536174"/>
          </a:xfrm>
          <a:custGeom>
            <a:avLst/>
            <a:gdLst/>
            <a:ahLst/>
            <a:cxnLst/>
            <a:rect l="l" t="t" r="r" b="b"/>
            <a:pathLst>
              <a:path w="12837504" h="5536174">
                <a:moveTo>
                  <a:pt x="0" y="5536174"/>
                </a:moveTo>
                <a:lnTo>
                  <a:pt x="12837504" y="5536174"/>
                </a:lnTo>
                <a:lnTo>
                  <a:pt x="12837504" y="0"/>
                </a:lnTo>
                <a:lnTo>
                  <a:pt x="0" y="0"/>
                </a:lnTo>
                <a:lnTo>
                  <a:pt x="0" y="5536174"/>
                </a:lnTo>
                <a:close/>
              </a:path>
            </a:pathLst>
          </a:custGeom>
          <a:blipFill>
            <a:blip r:embed="rId2">
              <a:alphaModFix amt="9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 rot="5400000">
            <a:off x="-3570667" y="3570667"/>
            <a:ext cx="10287000" cy="3145666"/>
            <a:chOff x="0" y="0"/>
            <a:chExt cx="5256926" cy="1607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56926" cy="1607518"/>
            </a:xfrm>
            <a:custGeom>
              <a:avLst/>
              <a:gdLst/>
              <a:ahLst/>
              <a:cxnLst/>
              <a:rect l="l" t="t" r="r" b="b"/>
              <a:pathLst>
                <a:path w="5256926" h="1607518">
                  <a:moveTo>
                    <a:pt x="0" y="0"/>
                  </a:moveTo>
                  <a:lnTo>
                    <a:pt x="5256926" y="0"/>
                  </a:lnTo>
                  <a:lnTo>
                    <a:pt x="5256926" y="1607518"/>
                  </a:lnTo>
                  <a:lnTo>
                    <a:pt x="0" y="1607518"/>
                  </a:lnTo>
                  <a:close/>
                </a:path>
              </a:pathLst>
            </a:custGeom>
            <a:gradFill rotWithShape="1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595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5256926" cy="16741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5784" y="4969797"/>
            <a:ext cx="5351522" cy="2371090"/>
            <a:chOff x="0" y="0"/>
            <a:chExt cx="1409454" cy="6244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09454" cy="624485"/>
            </a:xfrm>
            <a:custGeom>
              <a:avLst/>
              <a:gdLst/>
              <a:ahLst/>
              <a:cxnLst/>
              <a:rect l="l" t="t" r="r" b="b"/>
              <a:pathLst>
                <a:path w="1409454" h="624485">
                  <a:moveTo>
                    <a:pt x="0" y="0"/>
                  </a:moveTo>
                  <a:lnTo>
                    <a:pt x="1409454" y="0"/>
                  </a:lnTo>
                  <a:lnTo>
                    <a:pt x="1409454" y="624485"/>
                  </a:lnTo>
                  <a:lnTo>
                    <a:pt x="0" y="624485"/>
                  </a:lnTo>
                  <a:close/>
                </a:path>
              </a:pathLst>
            </a:custGeom>
            <a:gradFill rotWithShape="1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gradFill>
                <a:gsLst>
                  <a:gs pos="0">
                    <a:srgbClr val="5347D9">
                      <a:alpha val="0"/>
                    </a:srgbClr>
                  </a:gs>
                  <a:gs pos="100000">
                    <a:srgbClr val="5347D9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409454" cy="691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5784" y="7664738"/>
            <a:ext cx="5351522" cy="2371090"/>
            <a:chOff x="0" y="0"/>
            <a:chExt cx="1409454" cy="6244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09454" cy="624485"/>
            </a:xfrm>
            <a:custGeom>
              <a:avLst/>
              <a:gdLst/>
              <a:ahLst/>
              <a:cxnLst/>
              <a:rect l="l" t="t" r="r" b="b"/>
              <a:pathLst>
                <a:path w="1409454" h="624485">
                  <a:moveTo>
                    <a:pt x="0" y="0"/>
                  </a:moveTo>
                  <a:lnTo>
                    <a:pt x="1409454" y="0"/>
                  </a:lnTo>
                  <a:lnTo>
                    <a:pt x="1409454" y="624485"/>
                  </a:lnTo>
                  <a:lnTo>
                    <a:pt x="0" y="624485"/>
                  </a:lnTo>
                  <a:close/>
                </a:path>
              </a:pathLst>
            </a:custGeom>
            <a:gradFill rotWithShape="1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gradFill>
                <a:gsLst>
                  <a:gs pos="0">
                    <a:srgbClr val="5347D9">
                      <a:alpha val="0"/>
                    </a:srgbClr>
                  </a:gs>
                  <a:gs pos="100000">
                    <a:srgbClr val="5347D9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1409454" cy="691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906761" y="7261400"/>
            <a:ext cx="4609570" cy="806675"/>
          </a:xfrm>
          <a:custGeom>
            <a:avLst/>
            <a:gdLst/>
            <a:ahLst/>
            <a:cxnLst/>
            <a:rect l="l" t="t" r="r" b="b"/>
            <a:pathLst>
              <a:path w="4609570" h="806675">
                <a:moveTo>
                  <a:pt x="0" y="0"/>
                </a:moveTo>
                <a:lnTo>
                  <a:pt x="4609569" y="0"/>
                </a:lnTo>
                <a:lnTo>
                  <a:pt x="4609569" y="806675"/>
                </a:lnTo>
                <a:lnTo>
                  <a:pt x="0" y="8066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1097110" y="6102002"/>
            <a:ext cx="4382742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F1 (Excellent detection of "Gains/Growth").</a:t>
            </a:r>
          </a:p>
          <a:p>
            <a:pPr algn="l">
              <a:lnSpc>
                <a:spcPts val="2940"/>
              </a:lnSpc>
            </a:pPr>
            <a:endParaRPr lang="en-US" sz="2100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0175" y="5461605"/>
            <a:ext cx="3590074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gradFill>
                  <a:gsLst>
                    <a:gs pos="0">
                      <a:srgbClr val="0097B2">
                        <a:alpha val="100000"/>
                      </a:srgbClr>
                    </a:gs>
                    <a:gs pos="100000">
                      <a:srgbClr val="7ED957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Positive: 97% F1</a:t>
            </a:r>
          </a:p>
          <a:p>
            <a:pPr algn="l">
              <a:lnSpc>
                <a:spcPts val="3779"/>
              </a:lnSpc>
            </a:pPr>
            <a:endParaRPr lang="en-US" sz="2699" b="1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779"/>
              </a:lnSpc>
            </a:pPr>
            <a:endParaRPr lang="en-US" sz="2699" b="1">
              <a:gradFill>
                <a:gsLst>
                  <a:gs pos="0">
                    <a:srgbClr val="0097B2">
                      <a:alpha val="100000"/>
                    </a:srgbClr>
                  </a:gs>
                  <a:gs pos="100000">
                    <a:srgbClr val="7ED957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831628" y="5031709"/>
            <a:ext cx="1777047" cy="71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16" name="Freeform 16"/>
          <p:cNvSpPr/>
          <p:nvPr/>
        </p:nvSpPr>
        <p:spPr>
          <a:xfrm>
            <a:off x="1526843" y="4566460"/>
            <a:ext cx="4609570" cy="806675"/>
          </a:xfrm>
          <a:custGeom>
            <a:avLst/>
            <a:gdLst/>
            <a:ahLst/>
            <a:cxnLst/>
            <a:rect l="l" t="t" r="r" b="b"/>
            <a:pathLst>
              <a:path w="4609570" h="806675">
                <a:moveTo>
                  <a:pt x="0" y="0"/>
                </a:moveTo>
                <a:lnTo>
                  <a:pt x="4609570" y="0"/>
                </a:lnTo>
                <a:lnTo>
                  <a:pt x="4609570" y="806675"/>
                </a:lnTo>
                <a:lnTo>
                  <a:pt x="0" y="806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grpSp>
        <p:nvGrpSpPr>
          <p:cNvPr id="17" name="Group 17"/>
          <p:cNvGrpSpPr/>
          <p:nvPr/>
        </p:nvGrpSpPr>
        <p:grpSpPr>
          <a:xfrm>
            <a:off x="6139022" y="7015450"/>
            <a:ext cx="5351522" cy="2371090"/>
            <a:chOff x="0" y="0"/>
            <a:chExt cx="1409454" cy="62448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09454" cy="624485"/>
            </a:xfrm>
            <a:custGeom>
              <a:avLst/>
              <a:gdLst/>
              <a:ahLst/>
              <a:cxnLst/>
              <a:rect l="l" t="t" r="r" b="b"/>
              <a:pathLst>
                <a:path w="1409454" h="624485">
                  <a:moveTo>
                    <a:pt x="0" y="0"/>
                  </a:moveTo>
                  <a:lnTo>
                    <a:pt x="1409454" y="0"/>
                  </a:lnTo>
                  <a:lnTo>
                    <a:pt x="1409454" y="624485"/>
                  </a:lnTo>
                  <a:lnTo>
                    <a:pt x="0" y="624485"/>
                  </a:lnTo>
                  <a:close/>
                </a:path>
              </a:pathLst>
            </a:custGeom>
            <a:gradFill rotWithShape="1">
              <a:gsLst>
                <a:gs pos="0">
                  <a:srgbClr val="5347D9">
                    <a:alpha val="0"/>
                  </a:srgbClr>
                </a:gs>
                <a:gs pos="100000">
                  <a:srgbClr val="5347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w="38100" cap="sq">
              <a:gradFill>
                <a:gsLst>
                  <a:gs pos="0">
                    <a:srgbClr val="5347D9">
                      <a:alpha val="0"/>
                    </a:srgbClr>
                  </a:gs>
                  <a:gs pos="100000">
                    <a:srgbClr val="5347D9">
                      <a:alpha val="100000"/>
                    </a:srgbClr>
                  </a:gs>
                </a:gsLst>
                <a:lin ang="2700000"/>
              </a:gradFill>
              <a:prstDash val="solid"/>
              <a:miter/>
            </a:ln>
          </p:spPr>
          <p:txBody>
            <a:bodyPr/>
            <a:lstStyle/>
            <a:p>
              <a:endParaRPr lang="tr-T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1409454" cy="6911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09588" y="621011"/>
            <a:ext cx="7116689" cy="267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67"/>
              </a:lnSpc>
            </a:pPr>
            <a:r>
              <a:rPr lang="en-US" sz="6700" b="1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CONFUSION MATRIX</a:t>
            </a:r>
          </a:p>
          <a:p>
            <a:pPr algn="l">
              <a:lnSpc>
                <a:spcPts val="6767"/>
              </a:lnSpc>
            </a:pPr>
            <a:endParaRPr lang="en-US" sz="6700" b="1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6599" y="2513505"/>
            <a:ext cx="5545417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2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Detailed Error Analysis</a:t>
            </a:r>
          </a:p>
          <a:p>
            <a:pPr algn="l">
              <a:lnSpc>
                <a:spcPts val="3080"/>
              </a:lnSpc>
            </a:pPr>
            <a:endParaRPr lang="en-US" sz="2200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184907" y="8733760"/>
            <a:ext cx="4416443" cy="109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F1 (Good detection of "Losses/Risk").</a:t>
            </a:r>
          </a:p>
          <a:p>
            <a:pPr algn="l">
              <a:lnSpc>
                <a:spcPts val="2940"/>
              </a:lnSpc>
            </a:pPr>
            <a:endParaRPr lang="en-US" sz="2100">
              <a:gradFill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56599" y="8134320"/>
            <a:ext cx="3705881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gradFill>
                  <a:gsLst>
                    <a:gs pos="0">
                      <a:srgbClr val="FF3131">
                        <a:alpha val="100000"/>
                      </a:srgbClr>
                    </a:gs>
                    <a:gs pos="100000">
                      <a:srgbClr val="FF914D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Negative: 97% F1</a:t>
            </a:r>
          </a:p>
          <a:p>
            <a:pPr algn="l">
              <a:lnSpc>
                <a:spcPts val="3499"/>
              </a:lnSpc>
            </a:pPr>
            <a:endParaRPr lang="en-US" sz="2499" b="1">
              <a:gradFill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499"/>
              </a:lnSpc>
            </a:pPr>
            <a:endParaRPr lang="en-US" sz="2499" b="1">
              <a:gradFill>
                <a:gsLst>
                  <a:gs pos="0">
                    <a:srgbClr val="FF3131">
                      <a:alpha val="100000"/>
                    </a:srgbClr>
                  </a:gs>
                  <a:gs pos="100000">
                    <a:srgbClr val="FF914D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346147" y="7726649"/>
            <a:ext cx="2255202" cy="71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>
                <a:gradFill>
                  <a:gsLst>
                    <a:gs pos="0">
                      <a:srgbClr val="5170FF">
                        <a:alpha val="100000"/>
                      </a:srgbClr>
                    </a:gs>
                    <a:gs pos="100000">
                      <a:srgbClr val="FF66C4">
                        <a:alpha val="100000"/>
                      </a:srgbClr>
                    </a:gs>
                  </a:gsLst>
                  <a:lin ang="0"/>
                </a:gra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606562" y="8062883"/>
            <a:ext cx="4416443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2" lvl="1" indent="-226696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Montserrat"/>
                <a:ea typeface="Montserrat"/>
                <a:cs typeface="Montserrat"/>
                <a:sym typeface="Montserrat"/>
              </a:rPr>
              <a:t>F1 (Most challenging class).</a:t>
            </a:r>
          </a:p>
          <a:p>
            <a:pPr algn="l">
              <a:lnSpc>
                <a:spcPts val="2940"/>
              </a:lnSpc>
            </a:pPr>
            <a:endParaRPr lang="en-US" sz="2100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06562" y="7522498"/>
            <a:ext cx="3168037" cy="238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b="1">
                <a:gradFill>
                  <a:gsLst>
                    <a:gs pos="0">
                      <a:srgbClr val="CDFFD8">
                        <a:alpha val="100000"/>
                      </a:srgbClr>
                    </a:gs>
                    <a:gs pos="100000">
                      <a:srgbClr val="94B9FF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Neutral: 96% F1</a:t>
            </a:r>
          </a:p>
          <a:p>
            <a:pPr algn="l">
              <a:lnSpc>
                <a:spcPts val="3779"/>
              </a:lnSpc>
            </a:pPr>
            <a:endParaRPr lang="en-US" sz="2699" b="1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779"/>
              </a:lnSpc>
            </a:pPr>
            <a:endParaRPr lang="en-US" sz="2699" b="1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779"/>
              </a:lnSpc>
            </a:pPr>
            <a:endParaRPr lang="en-US" sz="2699" b="1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3779"/>
              </a:lnSpc>
            </a:pPr>
            <a:endParaRPr lang="en-US" sz="2699" b="1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005480" y="7090213"/>
            <a:ext cx="2255202" cy="71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5599"/>
              </a:lnSpc>
              <a:spcBef>
                <a:spcPct val="0"/>
              </a:spcBef>
            </a:pPr>
            <a:r>
              <a:rPr lang="en-US" sz="3999" u="none" strike="noStrike">
                <a:gradFill>
                  <a:gsLst>
                    <a:gs pos="0">
                      <a:srgbClr val="5DE0E6">
                        <a:alpha val="100000"/>
                      </a:srgbClr>
                    </a:gs>
                    <a:gs pos="100000">
                      <a:srgbClr val="004AAD">
                        <a:alpha val="100000"/>
                      </a:srgbClr>
                    </a:gs>
                  </a:gsLst>
                  <a:lin ang="0"/>
                </a:gra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3260" y="3276962"/>
            <a:ext cx="5142012" cy="428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D9D9D9">
                    <a:alpha val="66667"/>
                  </a:srgbClr>
                </a:solidFill>
                <a:latin typeface="ADA Hybrid"/>
                <a:ea typeface="ADA Hybrid"/>
                <a:cs typeface="ADA Hybrid"/>
                <a:sym typeface="ADA Hybrid"/>
              </a:rPr>
              <a:t>TEST SET: 753 SAMPLES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6761" y="4385914"/>
            <a:ext cx="4019252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  <a:spcBef>
                <a:spcPct val="0"/>
              </a:spcBef>
            </a:pPr>
            <a:r>
              <a:rPr lang="en-US" sz="2200" b="1" dirty="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5CE1E6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PERFORMANCE BY CLASS:</a:t>
            </a:r>
          </a:p>
          <a:p>
            <a:pPr algn="ctr">
              <a:lnSpc>
                <a:spcPts val="2420"/>
              </a:lnSpc>
              <a:spcBef>
                <a:spcPct val="0"/>
              </a:spcBef>
            </a:pPr>
            <a:endParaRPr lang="en-US" sz="2200" b="1" dirty="0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5CE1E6">
                      <a:alpha val="100000"/>
                    </a:srgbClr>
                  </a:gs>
                </a:gsLst>
                <a:lin ang="0"/>
              </a:gradFill>
              <a:latin typeface="ADA Hybrid"/>
              <a:ea typeface="ADA Hybrid"/>
              <a:cs typeface="ADA Hybrid"/>
              <a:sym typeface="ADA Hybri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0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29257" y="4228589"/>
            <a:ext cx="3044921" cy="0"/>
          </a:xfrm>
          <a:prstGeom prst="line">
            <a:avLst/>
          </a:prstGeom>
          <a:ln w="76200" cap="flat">
            <a:solidFill>
              <a:srgbClr val="16B6C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grpSp>
        <p:nvGrpSpPr>
          <p:cNvPr id="3" name="Group 3"/>
          <p:cNvGrpSpPr/>
          <p:nvPr/>
        </p:nvGrpSpPr>
        <p:grpSpPr>
          <a:xfrm>
            <a:off x="10129257" y="5880651"/>
            <a:ext cx="290195" cy="29019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B6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129257" y="6817911"/>
            <a:ext cx="290195" cy="29019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B6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29257" y="8813081"/>
            <a:ext cx="290195" cy="29019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6B6CE"/>
            </a:solidFill>
          </p:spPr>
          <p:txBody>
            <a:bodyPr/>
            <a:lstStyle/>
            <a:p>
              <a:endParaRPr lang="tr-T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47401" y="1028700"/>
            <a:ext cx="8054721" cy="8229600"/>
          </a:xfrm>
          <a:custGeom>
            <a:avLst/>
            <a:gdLst/>
            <a:ahLst/>
            <a:cxnLst/>
            <a:rect l="l" t="t" r="r" b="b"/>
            <a:pathLst>
              <a:path w="8054721" h="8229600">
                <a:moveTo>
                  <a:pt x="0" y="0"/>
                </a:moveTo>
                <a:lnTo>
                  <a:pt x="8054721" y="0"/>
                </a:lnTo>
                <a:lnTo>
                  <a:pt x="805472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13" name="TextBox 13"/>
          <p:cNvSpPr txBox="1"/>
          <p:nvPr/>
        </p:nvSpPr>
        <p:spPr>
          <a:xfrm>
            <a:off x="10129257" y="1185629"/>
            <a:ext cx="7111341" cy="3576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>
                <a:solidFill>
                  <a:srgbClr val="F4F7FA"/>
                </a:solidFill>
                <a:latin typeface="ADA Hybrid"/>
                <a:ea typeface="ADA Hybrid"/>
                <a:cs typeface="ADA Hybrid"/>
                <a:sym typeface="ADA Hybrid"/>
              </a:rPr>
              <a:t>ERROR ANALYSIS &amp; INSIGHTS</a:t>
            </a:r>
          </a:p>
          <a:p>
            <a:pPr algn="l">
              <a:lnSpc>
                <a:spcPts val="7040"/>
              </a:lnSpc>
            </a:pPr>
            <a:endParaRPr lang="en-US" sz="6400">
              <a:solidFill>
                <a:srgbClr val="F4F7FA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129257" y="4475396"/>
            <a:ext cx="6842592" cy="6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9"/>
              </a:lnSpc>
            </a:pPr>
            <a:r>
              <a:rPr lang="en-US" sz="2299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Why do we miss? </a:t>
            </a:r>
          </a:p>
          <a:p>
            <a:pPr algn="just">
              <a:lnSpc>
                <a:spcPts val="2529"/>
              </a:lnSpc>
              <a:spcBef>
                <a:spcPct val="0"/>
              </a:spcBef>
            </a:pPr>
            <a:endParaRPr lang="en-US" sz="2299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638893" y="5723806"/>
            <a:ext cx="4172694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0"/>
              </a:lnSpc>
            </a:pPr>
            <a:r>
              <a:rPr lang="en-US" sz="2200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COMMON ERROR PATTERN:</a:t>
            </a:r>
          </a:p>
          <a:p>
            <a:pPr algn="l">
              <a:lnSpc>
                <a:spcPts val="2420"/>
              </a:lnSpc>
            </a:pPr>
            <a:endParaRPr lang="en-US" sz="2200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38893" y="6661066"/>
            <a:ext cx="2063948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0"/>
              </a:lnSpc>
            </a:pPr>
            <a:r>
              <a:rPr lang="en-US" sz="2200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CASE STUDY:</a:t>
            </a:r>
          </a:p>
          <a:p>
            <a:pPr algn="l">
              <a:lnSpc>
                <a:spcPts val="2420"/>
              </a:lnSpc>
            </a:pPr>
            <a:endParaRPr lang="en-US" sz="2200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638893" y="8847053"/>
            <a:ext cx="2088356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20"/>
              </a:lnSpc>
            </a:pPr>
            <a:r>
              <a:rPr lang="en-US" sz="2200">
                <a:solidFill>
                  <a:srgbClr val="16B6CE"/>
                </a:solidFill>
                <a:latin typeface="ADA Hybrid"/>
                <a:ea typeface="ADA Hybrid"/>
                <a:cs typeface="ADA Hybrid"/>
                <a:sym typeface="ADA Hybrid"/>
              </a:rPr>
              <a:t>ROBUSTNESS</a:t>
            </a:r>
          </a:p>
          <a:p>
            <a:pPr algn="l">
              <a:lnSpc>
                <a:spcPts val="2420"/>
              </a:lnSpc>
            </a:pPr>
            <a:endParaRPr lang="en-US" sz="2200">
              <a:solidFill>
                <a:srgbClr val="16B6CE"/>
              </a:soli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638893" y="6152431"/>
            <a:ext cx="4356050" cy="49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1980"/>
              </a:lnSpc>
              <a:buFont typeface="Arial"/>
              <a:buChar char="•"/>
            </a:pPr>
            <a:r>
              <a:rPr lang="en-US" sz="180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Neutral → Positive Misclassification</a:t>
            </a:r>
          </a:p>
          <a:p>
            <a:pPr algn="l">
              <a:lnSpc>
                <a:spcPts val="1980"/>
              </a:lnSpc>
              <a:spcBef>
                <a:spcPct val="0"/>
              </a:spcBef>
            </a:pPr>
            <a:endParaRPr lang="en-US" sz="1800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638893" y="7174146"/>
            <a:ext cx="7649107" cy="1518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Text: "The market remained steady throughout the day."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Prediction: Positive (Wrong) | Actual: Neutral</a:t>
            </a:r>
          </a:p>
          <a:p>
            <a:pPr marL="388620" lvl="1" indent="-194310" algn="l">
              <a:lnSpc>
                <a:spcPts val="2430"/>
              </a:lnSpc>
              <a:buFont typeface="Arial"/>
              <a:buChar char="•"/>
            </a:pPr>
            <a:r>
              <a:rPr lang="en-US" sz="180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Reason: Words like "steady" or "stable" generally have positive connotation in general English, but are Neutral in finance.</a:t>
            </a:r>
          </a:p>
          <a:p>
            <a:pPr algn="l">
              <a:lnSpc>
                <a:spcPts val="2430"/>
              </a:lnSpc>
            </a:pPr>
            <a:endParaRPr lang="en-US" sz="1800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638893" y="9209003"/>
            <a:ext cx="6581679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198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F4F7FA"/>
                </a:solidFill>
                <a:latin typeface="PT Sans"/>
                <a:ea typeface="PT Sans"/>
                <a:cs typeface="PT Sans"/>
                <a:sym typeface="PT Sans"/>
              </a:rPr>
              <a:t>Despite noise and sarcasm in social media data, the model maintained &gt;90% accuracy.</a:t>
            </a:r>
          </a:p>
          <a:p>
            <a:pPr algn="l">
              <a:lnSpc>
                <a:spcPts val="1980"/>
              </a:lnSpc>
              <a:spcBef>
                <a:spcPct val="0"/>
              </a:spcBef>
            </a:pPr>
            <a:endParaRPr lang="en-US" sz="1800">
              <a:solidFill>
                <a:srgbClr val="F4F7FA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21" name="Freeform 21"/>
          <p:cNvSpPr/>
          <p:nvPr/>
        </p:nvSpPr>
        <p:spPr>
          <a:xfrm rot="-10800000" flipV="1">
            <a:off x="16727631" y="8526061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0" y="622935"/>
                </a:moveTo>
                <a:lnTo>
                  <a:pt x="622935" y="622935"/>
                </a:lnTo>
                <a:lnTo>
                  <a:pt x="622935" y="0"/>
                </a:lnTo>
                <a:lnTo>
                  <a:pt x="0" y="0"/>
                </a:lnTo>
                <a:lnTo>
                  <a:pt x="0" y="62293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22" name="Freeform 22"/>
          <p:cNvSpPr/>
          <p:nvPr/>
        </p:nvSpPr>
        <p:spPr>
          <a:xfrm flipH="1" flipV="1">
            <a:off x="16153144" y="0"/>
            <a:ext cx="2134856" cy="2094828"/>
          </a:xfrm>
          <a:custGeom>
            <a:avLst/>
            <a:gdLst/>
            <a:ahLst/>
            <a:cxnLst/>
            <a:rect l="l" t="t" r="r" b="b"/>
            <a:pathLst>
              <a:path w="2134856" h="2094828">
                <a:moveTo>
                  <a:pt x="2134856" y="2094828"/>
                </a:moveTo>
                <a:lnTo>
                  <a:pt x="0" y="2094828"/>
                </a:lnTo>
                <a:lnTo>
                  <a:pt x="0" y="0"/>
                </a:lnTo>
                <a:lnTo>
                  <a:pt x="2134856" y="0"/>
                </a:lnTo>
                <a:lnTo>
                  <a:pt x="2134856" y="2094828"/>
                </a:lnTo>
                <a:close/>
              </a:path>
            </a:pathLst>
          </a:custGeom>
          <a:blipFill>
            <a:blip r:embed="rId5">
              <a:alphaModFix amt="5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tr-T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1540" y="6255928"/>
            <a:ext cx="3044921" cy="0"/>
          </a:xfrm>
          <a:prstGeom prst="line">
            <a:avLst/>
          </a:prstGeom>
          <a:ln w="76200" cap="flat">
            <a:gradFill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tr-TR"/>
          </a:p>
        </p:txBody>
      </p:sp>
      <p:sp>
        <p:nvSpPr>
          <p:cNvPr id="3" name="TextBox 3"/>
          <p:cNvSpPr txBox="1"/>
          <p:nvPr/>
        </p:nvSpPr>
        <p:spPr>
          <a:xfrm>
            <a:off x="4478621" y="5191125"/>
            <a:ext cx="9330759" cy="1805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40"/>
              </a:lnSpc>
            </a:pPr>
            <a:r>
              <a:rPr lang="en-US" sz="6400">
                <a:gradFill>
                  <a:gsLst>
                    <a:gs pos="0">
                      <a:srgbClr val="A6A6A6">
                        <a:alpha val="100000"/>
                      </a:srgbClr>
                    </a:gs>
                    <a:gs pos="100000">
                      <a:srgbClr val="FFFFFF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CONCLUSION</a:t>
            </a:r>
          </a:p>
          <a:p>
            <a:pPr algn="ctr">
              <a:lnSpc>
                <a:spcPts val="7040"/>
              </a:lnSpc>
            </a:pPr>
            <a:endParaRPr lang="en-US" sz="6400">
              <a:gradFill>
                <a:gsLst>
                  <a:gs pos="0">
                    <a:srgbClr val="A6A6A6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latin typeface="ADA Hybrid"/>
              <a:ea typeface="ADA Hybrid"/>
              <a:cs typeface="ADA Hybrid"/>
              <a:sym typeface="ADA Hybrid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4019365"/>
            <a:chOff x="0" y="0"/>
            <a:chExt cx="2833290" cy="62270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833290" cy="622705"/>
            </a:xfrm>
            <a:custGeom>
              <a:avLst/>
              <a:gdLst/>
              <a:ahLst/>
              <a:cxnLst/>
              <a:rect l="l" t="t" r="r" b="b"/>
              <a:pathLst>
                <a:path w="2833290" h="622705">
                  <a:moveTo>
                    <a:pt x="0" y="0"/>
                  </a:moveTo>
                  <a:lnTo>
                    <a:pt x="2833290" y="0"/>
                  </a:lnTo>
                  <a:lnTo>
                    <a:pt x="2833290" y="622705"/>
                  </a:lnTo>
                  <a:lnTo>
                    <a:pt x="0" y="622705"/>
                  </a:lnTo>
                  <a:close/>
                </a:path>
              </a:pathLst>
            </a:custGeom>
            <a:blipFill>
              <a:blip r:embed="rId2"/>
              <a:stretch>
                <a:fillRect t="-77967" b="-77967"/>
              </a:stretch>
            </a:blipFill>
          </p:spPr>
          <p:txBody>
            <a:bodyPr/>
            <a:lstStyle/>
            <a:p>
              <a:endParaRPr lang="tr-T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6849963" y="6566163"/>
            <a:ext cx="4588073" cy="62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20"/>
              </a:lnSpc>
            </a:pPr>
            <a:r>
              <a:rPr lang="en-US" sz="2200">
                <a:gradFill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CONCLUSION &amp; FUTURE WORK</a:t>
            </a:r>
          </a:p>
          <a:p>
            <a:pPr algn="ctr">
              <a:lnSpc>
                <a:spcPts val="2420"/>
              </a:lnSpc>
            </a:pPr>
            <a:endParaRPr lang="en-US" sz="2200">
              <a:gradFill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7" name="Freeform 7"/>
          <p:cNvSpPr/>
          <p:nvPr/>
        </p:nvSpPr>
        <p:spPr>
          <a:xfrm rot="-10800000" flipH="1">
            <a:off x="405765" y="6373495"/>
            <a:ext cx="622935" cy="622935"/>
          </a:xfrm>
          <a:custGeom>
            <a:avLst/>
            <a:gdLst/>
            <a:ahLst/>
            <a:cxnLst/>
            <a:rect l="l" t="t" r="r" b="b"/>
            <a:pathLst>
              <a:path w="622935" h="622935">
                <a:moveTo>
                  <a:pt x="622935" y="0"/>
                </a:moveTo>
                <a:lnTo>
                  <a:pt x="0" y="0"/>
                </a:lnTo>
                <a:lnTo>
                  <a:pt x="0" y="622935"/>
                </a:lnTo>
                <a:lnTo>
                  <a:pt x="622935" y="622935"/>
                </a:lnTo>
                <a:lnTo>
                  <a:pt x="62293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tr-TR"/>
          </a:p>
        </p:txBody>
      </p:sp>
      <p:sp>
        <p:nvSpPr>
          <p:cNvPr id="8" name="TextBox 8"/>
          <p:cNvSpPr txBox="1"/>
          <p:nvPr/>
        </p:nvSpPr>
        <p:spPr>
          <a:xfrm>
            <a:off x="1255259" y="7298953"/>
            <a:ext cx="7710245" cy="2940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00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Achievements:</a:t>
            </a:r>
          </a:p>
          <a:p>
            <a:pPr marL="863604" lvl="2" indent="-287868" algn="just">
              <a:lnSpc>
                <a:spcPts val="3920"/>
              </a:lnSpc>
              <a:buFont typeface="Arial"/>
              <a:buChar char="⚬"/>
            </a:pPr>
            <a:r>
              <a:rPr lang="en-US" sz="200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Built a cust</a:t>
            </a:r>
            <a:r>
              <a:rPr lang="en-US" sz="200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om dataset (3,761 samples)</a:t>
            </a:r>
          </a:p>
          <a:p>
            <a:pPr marL="863604" lvl="2" indent="-287868" algn="just">
              <a:lnSpc>
                <a:spcPts val="3920"/>
              </a:lnSpc>
              <a:buFont typeface="Arial"/>
              <a:buChar char="⚬"/>
            </a:pPr>
            <a:r>
              <a:rPr lang="en-US" sz="200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451 Real RSS articles</a:t>
            </a:r>
          </a:p>
          <a:p>
            <a:pPr marL="863604" lvl="2" indent="-287868" algn="just">
              <a:lnSpc>
                <a:spcPts val="3920"/>
              </a:lnSpc>
              <a:buFont typeface="Arial"/>
              <a:buChar char="⚬"/>
            </a:pPr>
            <a:r>
              <a:rPr lang="en-US" sz="200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753 test samples</a:t>
            </a:r>
          </a:p>
          <a:p>
            <a:pPr marL="863604" lvl="2" indent="-287868" algn="just">
              <a:lnSpc>
                <a:spcPts val="3920"/>
              </a:lnSpc>
              <a:buFont typeface="Arial"/>
              <a:buChar char="⚬"/>
            </a:pPr>
            <a:r>
              <a:rPr lang="en-US" sz="200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Achieved 96.81% F1-Score with MLP Deep Learning</a:t>
            </a:r>
          </a:p>
          <a:p>
            <a:pPr algn="just">
              <a:lnSpc>
                <a:spcPts val="3920"/>
              </a:lnSpc>
            </a:pPr>
            <a:endParaRPr lang="en-US" sz="2000" b="1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00BF63">
                      <a:alpha val="100000"/>
                    </a:srgbClr>
                  </a:gs>
                </a:gsLst>
                <a:lin ang="0"/>
              </a:gradFill>
              <a:latin typeface="ADA Hybrid"/>
              <a:ea typeface="ADA Hybrid"/>
              <a:cs typeface="ADA Hybrid"/>
              <a:sym typeface="ADA Hybri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40432" y="7298953"/>
            <a:ext cx="7137894" cy="24453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00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Future Improvements:</a:t>
            </a:r>
          </a:p>
          <a:p>
            <a:pPr marL="863604" lvl="2" indent="-287868" algn="l">
              <a:lnSpc>
                <a:spcPts val="3920"/>
              </a:lnSpc>
              <a:buFont typeface="Arial"/>
              <a:buChar char="⚬"/>
            </a:pPr>
            <a:r>
              <a:rPr lang="en-US" sz="2000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Integrate</a:t>
            </a:r>
            <a:r>
              <a:rPr lang="en-US" sz="200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 FinBERT (Transformer) to improve 'Neutral' class detection.</a:t>
            </a:r>
          </a:p>
          <a:p>
            <a:pPr marL="863604" lvl="2" indent="-287868" algn="l">
              <a:lnSpc>
                <a:spcPts val="3920"/>
              </a:lnSpc>
              <a:buFont typeface="Arial"/>
              <a:buChar char="⚬"/>
            </a:pPr>
            <a:r>
              <a:rPr lang="en-US" sz="2000" b="1">
                <a:gradFill>
                  <a:gsLst>
                    <a:gs pos="0">
                      <a:srgbClr val="8C52FF">
                        <a:alpha val="100000"/>
                      </a:srgbClr>
                    </a:gs>
                    <a:gs pos="100000">
                      <a:srgbClr val="00BF63">
                        <a:alpha val="100000"/>
                      </a:srgbClr>
                    </a:gs>
                  </a:gsLst>
                  <a:lin ang="0"/>
                </a:gradFill>
                <a:latin typeface="ADA Hybrid"/>
                <a:ea typeface="ADA Hybrid"/>
                <a:cs typeface="ADA Hybrid"/>
                <a:sym typeface="ADA Hybrid"/>
              </a:rPr>
              <a:t>Deploy as a real-time REST API for live trading.</a:t>
            </a:r>
          </a:p>
          <a:p>
            <a:pPr algn="l">
              <a:lnSpc>
                <a:spcPts val="3920"/>
              </a:lnSpc>
            </a:pPr>
            <a:endParaRPr lang="en-US" sz="2000" b="1">
              <a:gradFill>
                <a:gsLst>
                  <a:gs pos="0">
                    <a:srgbClr val="8C52FF">
                      <a:alpha val="100000"/>
                    </a:srgbClr>
                  </a:gs>
                  <a:gs pos="100000">
                    <a:srgbClr val="00BF63">
                      <a:alpha val="100000"/>
                    </a:srgbClr>
                  </a:gs>
                </a:gsLst>
                <a:lin ang="0"/>
              </a:gradFill>
              <a:latin typeface="ADA Hybrid"/>
              <a:ea typeface="ADA Hybrid"/>
              <a:cs typeface="ADA Hybrid"/>
              <a:sym typeface="ADA Hybri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502</Words>
  <Application>Microsoft Macintosh PowerPoint</Application>
  <PresentationFormat>Özel</PresentationFormat>
  <Paragraphs>77</Paragraphs>
  <Slides>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9</vt:i4>
      </vt:variant>
    </vt:vector>
  </HeadingPairs>
  <TitlesOfParts>
    <vt:vector size="18" baseType="lpstr">
      <vt:lpstr>ADA Hybrid</vt:lpstr>
      <vt:lpstr>Montserrat</vt:lpstr>
      <vt:lpstr>Montserrat Bold</vt:lpstr>
      <vt:lpstr>Poppins Bold</vt:lpstr>
      <vt:lpstr>Poppins</vt:lpstr>
      <vt:lpstr>Arial</vt:lpstr>
      <vt:lpstr>PT Sans</vt:lpstr>
      <vt:lpstr>Calibri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Financial Sentiment Analysis</dc:title>
  <cp:lastModifiedBy>Mehmet Taha BOYNIKOGLU</cp:lastModifiedBy>
  <cp:revision>2</cp:revision>
  <dcterms:created xsi:type="dcterms:W3CDTF">2006-08-16T00:00:00Z</dcterms:created>
  <dcterms:modified xsi:type="dcterms:W3CDTF">2025-12-27T19:15:21Z</dcterms:modified>
  <dc:identifier>DAG8jWJgvcg</dc:identifier>
</cp:coreProperties>
</file>